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 id="2147484934" r:id="rId4"/>
  </p:sldMasterIdLst>
  <p:notesMasterIdLst>
    <p:notesMasterId r:id="rId45"/>
  </p:notesMasterIdLst>
  <p:handoutMasterIdLst>
    <p:handoutMasterId r:id="rId46"/>
  </p:handoutMasterIdLst>
  <p:sldIdLst>
    <p:sldId id="2076137642" r:id="rId5"/>
    <p:sldId id="1367" r:id="rId6"/>
    <p:sldId id="287" r:id="rId7"/>
    <p:sldId id="2076136835" r:id="rId8"/>
    <p:sldId id="2076136790" r:id="rId9"/>
    <p:sldId id="2076137638" r:id="rId10"/>
    <p:sldId id="2076136831" r:id="rId11"/>
    <p:sldId id="2076137640" r:id="rId12"/>
    <p:sldId id="2076137618" r:id="rId13"/>
    <p:sldId id="2076137641" r:id="rId14"/>
    <p:sldId id="2076137633" r:id="rId15"/>
    <p:sldId id="2076136884" r:id="rId16"/>
    <p:sldId id="2076137624" r:id="rId17"/>
    <p:sldId id="2076137616" r:id="rId18"/>
    <p:sldId id="2076137628" r:id="rId19"/>
    <p:sldId id="2076137634" r:id="rId20"/>
    <p:sldId id="2076137636" r:id="rId21"/>
    <p:sldId id="2076136873" r:id="rId22"/>
    <p:sldId id="2076136800" r:id="rId23"/>
    <p:sldId id="2076136797" r:id="rId24"/>
    <p:sldId id="2076136799" r:id="rId25"/>
    <p:sldId id="2076136803" r:id="rId26"/>
    <p:sldId id="2076136802" r:id="rId27"/>
    <p:sldId id="2076136798" r:id="rId28"/>
    <p:sldId id="2076136809" r:id="rId29"/>
    <p:sldId id="2076137622" r:id="rId30"/>
    <p:sldId id="2076136883" r:id="rId31"/>
    <p:sldId id="2076136880" r:id="rId32"/>
    <p:sldId id="2076136864" r:id="rId33"/>
    <p:sldId id="2076137619" r:id="rId34"/>
    <p:sldId id="2076137617" r:id="rId35"/>
    <p:sldId id="2076136857" r:id="rId36"/>
    <p:sldId id="2076136872" r:id="rId37"/>
    <p:sldId id="2076136806" r:id="rId38"/>
    <p:sldId id="2076136729" r:id="rId39"/>
    <p:sldId id="2076137629" r:id="rId40"/>
    <p:sldId id="1950" r:id="rId41"/>
    <p:sldId id="2076137637" r:id="rId42"/>
    <p:sldId id="2076136878" r:id="rId43"/>
    <p:sldId id="2076137643" r:id="rId44"/>
  </p:sldIdLst>
  <p:sldSz cx="12192000" cy="6858000"/>
  <p:notesSz cx="6858000" cy="9144000"/>
  <p:custDataLst>
    <p:tags r:id="rId47"/>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2076137642"/>
            <p14:sldId id="1367"/>
            <p14:sldId id="287"/>
            <p14:sldId id="2076136835"/>
            <p14:sldId id="2076136790"/>
            <p14:sldId id="2076137638"/>
            <p14:sldId id="2076136831"/>
            <p14:sldId id="2076137640"/>
            <p14:sldId id="2076137618"/>
            <p14:sldId id="2076137641"/>
            <p14:sldId id="2076137633"/>
            <p14:sldId id="2076136884"/>
            <p14:sldId id="2076137624"/>
            <p14:sldId id="2076137616"/>
            <p14:sldId id="2076137628"/>
            <p14:sldId id="2076137634"/>
            <p14:sldId id="2076137636"/>
          </p14:sldIdLst>
        </p14:section>
        <p14:section name="Dapr Building blocks" id="{0A4465E2-2C83-431B-8796-3CDE6134960B}">
          <p14:sldIdLst>
            <p14:sldId id="2076136873"/>
            <p14:sldId id="2076136800"/>
            <p14:sldId id="2076136797"/>
            <p14:sldId id="2076136799"/>
            <p14:sldId id="2076136803"/>
            <p14:sldId id="2076136802"/>
            <p14:sldId id="2076136798"/>
            <p14:sldId id="2076136809"/>
            <p14:sldId id="2076137622"/>
            <p14:sldId id="2076136883"/>
            <p14:sldId id="2076136880"/>
            <p14:sldId id="2076136864"/>
          </p14:sldIdLst>
        </p14:section>
        <p14:section name="Developer Frameworks" id="{56E6F5C1-ED39-4BE4-98F2-93161989EDAF}">
          <p14:sldIdLst>
            <p14:sldId id="2076137619"/>
            <p14:sldId id="2076137617"/>
            <p14:sldId id="2076136857"/>
            <p14:sldId id="2076136872"/>
            <p14:sldId id="2076136806"/>
            <p14:sldId id="2076136729"/>
            <p14:sldId id="2076137629"/>
            <p14:sldId id="1950"/>
          </p14:sldIdLst>
        </p14:section>
        <p14:section name="Secure Ingress" id="{C6405885-31EF-4EA4-A862-188EDDA16A3B}">
          <p14:sldIdLst>
            <p14:sldId id="2076137637"/>
          </p14:sldIdLst>
        </p14:section>
        <p14:section name="Closing" id="{27C2EA84-BEB9-4094-A415-CF62908714D0}">
          <p14:sldIdLst>
            <p14:sldId id="2076136878"/>
            <p14:sldId id="20761376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845" autoAdjust="0"/>
  </p:normalViewPr>
  <p:slideViewPr>
    <p:cSldViewPr snapToGrid="0">
      <p:cViewPr varScale="1">
        <p:scale>
          <a:sx n="96" d="100"/>
          <a:sy n="96" d="100"/>
        </p:scale>
        <p:origin x="48" y="3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4/19/2020 4:09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4/19/2020 3:50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3</a:t>
            </a:fld>
            <a:endParaRPr lang="es-ES_tradnl"/>
          </a:p>
        </p:txBody>
      </p:sp>
    </p:spTree>
    <p:extLst>
      <p:ext uri="{BB962C8B-B14F-4D97-AF65-F5344CB8AC3E}">
        <p14:creationId xmlns:p14="http://schemas.microsoft.com/office/powerpoint/2010/main" val="132050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4/19/2020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0942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4/19/2020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96594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26</a:t>
            </a:fld>
            <a:endParaRPr lang="en-US"/>
          </a:p>
        </p:txBody>
      </p:sp>
    </p:spTree>
    <p:extLst>
      <p:ext uri="{BB962C8B-B14F-4D97-AF65-F5344CB8AC3E}">
        <p14:creationId xmlns:p14="http://schemas.microsoft.com/office/powerpoint/2010/main" val="89152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27</a:t>
            </a:fld>
            <a:endParaRPr lang="en-US"/>
          </a:p>
        </p:txBody>
      </p:sp>
    </p:spTree>
    <p:extLst>
      <p:ext uri="{BB962C8B-B14F-4D97-AF65-F5344CB8AC3E}">
        <p14:creationId xmlns:p14="http://schemas.microsoft.com/office/powerpoint/2010/main" val="106574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28</a:t>
            </a:fld>
            <a:endParaRPr lang="en-US"/>
          </a:p>
        </p:txBody>
      </p:sp>
    </p:spTree>
    <p:extLst>
      <p:ext uri="{BB962C8B-B14F-4D97-AF65-F5344CB8AC3E}">
        <p14:creationId xmlns:p14="http://schemas.microsoft.com/office/powerpoint/2010/main" val="314310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4/19/2020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4/19/2020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4/19/2020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9494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4/19/2020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4/19/2020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549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4/19/2020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3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4/19/2020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4931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4/19/2020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68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4/19/2020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4/19/2020 3:50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4/19/2020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26692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19/04/2020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414687299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7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18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050" name="Picture 2">
            <a:extLst>
              <a:ext uri="{FF2B5EF4-FFF2-40B4-BE49-F238E27FC236}">
                <a16:creationId xmlns:a16="http://schemas.microsoft.com/office/drawing/2014/main" id="{026CCE67-256F-4722-8584-85A032F471B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7825" y="-13254"/>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755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0" y="6118656"/>
            <a:ext cx="12192000"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bg1"/>
                </a:solidFill>
                <a:latin typeface="+mj-lt"/>
                <a:ea typeface="Segoe UI" pitchFamily="34" charset="0"/>
                <a:cs typeface="Segoe UI" pitchFamily="34" charset="0"/>
              </a:rPr>
              <a:t>#</a:t>
            </a:r>
            <a:r>
              <a:rPr lang="en-US" sz="2353" dirty="0" err="1">
                <a:solidFill>
                  <a:schemeClr val="bg1"/>
                </a:solidFill>
                <a:latin typeface="+mj-lt"/>
                <a:ea typeface="Segoe UI" pitchFamily="34" charset="0"/>
                <a:cs typeface="Segoe UI" pitchFamily="34" charset="0"/>
              </a:rPr>
              <a:t>GlobalAzure</a:t>
            </a:r>
            <a:endParaRPr lang="en-US" sz="2353"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28" name="Picture 4">
            <a:extLst>
              <a:ext uri="{FF2B5EF4-FFF2-40B4-BE49-F238E27FC236}">
                <a16:creationId xmlns:a16="http://schemas.microsoft.com/office/drawing/2014/main" id="{968E5FAD-DF32-471C-A15E-AC70ABDBA6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41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lang="en-US" sz="1961" kern="1200" dirty="0">
                <a:solidFill>
                  <a:schemeClr val="bg1"/>
                </a:solidFill>
                <a:latin typeface="+mj-lt"/>
                <a:ea typeface="Segoe UI" pitchFamily="34" charset="0"/>
                <a:cs typeface="Segoe UI" pitchFamily="34" charset="0"/>
              </a:rPr>
              <a:t>#</a:t>
            </a:r>
            <a:r>
              <a:rPr lang="en-US" sz="1961" kern="1200" dirty="0" err="1">
                <a:solidFill>
                  <a:schemeClr val="bg1"/>
                </a:solidFill>
                <a:latin typeface="+mj-lt"/>
                <a:ea typeface="Segoe UI" pitchFamily="34" charset="0"/>
                <a:cs typeface="Segoe UI" pitchFamily="34" charset="0"/>
              </a:rPr>
              <a:t>GlobalAzure</a:t>
            </a:r>
            <a:endParaRPr lang="en-US" sz="1961"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4">
            <a:extLst>
              <a:ext uri="{FF2B5EF4-FFF2-40B4-BE49-F238E27FC236}">
                <a16:creationId xmlns:a16="http://schemas.microsoft.com/office/drawing/2014/main" id="{F3613F42-F90B-498E-97E0-16CCCC642F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14461"/>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8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4">
            <a:extLst>
              <a:ext uri="{FF2B5EF4-FFF2-40B4-BE49-F238E27FC236}">
                <a16:creationId xmlns:a16="http://schemas.microsoft.com/office/drawing/2014/main" id="{D4831F4E-ADF6-42A7-B948-05C06071279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6505" y="5834301"/>
            <a:ext cx="1185278" cy="91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D38F3518-62A6-4EAF-9DA5-53C2F3359B0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777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F9F7B78D-CE7A-4D41-AA5C-0146E5B2054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899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55BB8873-8464-484B-B63E-6BA8D3F7C7E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551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CAB4330-3C29-4125-A819-2C368195D9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791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45D2DBC-81A5-4DC6-98FA-8DE8F4074B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3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7F0AA-C275-439C-B615-C022643F77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47825" y="-33131"/>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4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2.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9.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2.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4.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0"/>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0"/>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0"/>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 id="214748492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1190222"/>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49" r:id="rId5"/>
    <p:sldLayoutId id="2147484950" r:id="rId6"/>
    <p:sldLayoutId id="2147484951" r:id="rId7"/>
    <p:sldLayoutId id="2147484957" r:id="rId8"/>
    <p:sldLayoutId id="2147484959" r:id="rId9"/>
    <p:sldLayoutId id="2147484960"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5.xml"/><Relationship Id="rId16" Type="http://schemas.openxmlformats.org/officeDocument/2006/relationships/image" Target="../media/image58.svg"/><Relationship Id="rId1" Type="http://schemas.openxmlformats.org/officeDocument/2006/relationships/slideLayout" Target="../slideLayouts/slideLayout39.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8.png"/><Relationship Id="rId7" Type="http://schemas.openxmlformats.org/officeDocument/2006/relationships/image" Target="../media/image63.sv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png"/><Relationship Id="rId10" Type="http://schemas.openxmlformats.org/officeDocument/2006/relationships/image" Target="../media/image66.jpeg"/><Relationship Id="rId4" Type="http://schemas.openxmlformats.org/officeDocument/2006/relationships/image" Target="../media/image29.svg"/><Relationship Id="rId9" Type="http://schemas.openxmlformats.org/officeDocument/2006/relationships/image" Target="../media/image65.jpeg"/></Relationships>
</file>

<file path=ppt/slides/_rels/slide1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29.svg"/><Relationship Id="rId3" Type="http://schemas.openxmlformats.org/officeDocument/2006/relationships/image" Target="../media/image69.tiff"/><Relationship Id="rId7" Type="http://schemas.openxmlformats.org/officeDocument/2006/relationships/image" Target="../media/image73.png"/><Relationship Id="rId12" Type="http://schemas.openxmlformats.org/officeDocument/2006/relationships/image" Target="../media/image28.png"/><Relationship Id="rId17" Type="http://schemas.openxmlformats.org/officeDocument/2006/relationships/image" Target="../media/image81.jpeg"/><Relationship Id="rId2" Type="http://schemas.openxmlformats.org/officeDocument/2006/relationships/image" Target="../media/image68.tiff"/><Relationship Id="rId16" Type="http://schemas.openxmlformats.org/officeDocument/2006/relationships/image" Target="../media/image80.jpeg"/><Relationship Id="rId1" Type="http://schemas.openxmlformats.org/officeDocument/2006/relationships/slideLayout" Target="../slideLayouts/slideLayout58.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tiff"/><Relationship Id="rId15" Type="http://schemas.openxmlformats.org/officeDocument/2006/relationships/image" Target="../media/image79.png"/><Relationship Id="rId10" Type="http://schemas.openxmlformats.org/officeDocument/2006/relationships/image" Target="../media/image76.png"/><Relationship Id="rId4" Type="http://schemas.openxmlformats.org/officeDocument/2006/relationships/image" Target="../media/image70.jpeg"/><Relationship Id="rId9" Type="http://schemas.openxmlformats.org/officeDocument/2006/relationships/image" Target="../media/image75.png"/><Relationship Id="rId14" Type="http://schemas.openxmlformats.org/officeDocument/2006/relationships/image" Target="../media/image78.jpeg"/></Relationships>
</file>

<file path=ppt/slides/_rels/slide14.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3.svg"/><Relationship Id="rId3" Type="http://schemas.openxmlformats.org/officeDocument/2006/relationships/image" Target="../media/image28.png"/><Relationship Id="rId21" Type="http://schemas.openxmlformats.org/officeDocument/2006/relationships/image" Target="../media/image66.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2.png"/><Relationship Id="rId2" Type="http://schemas.openxmlformats.org/officeDocument/2006/relationships/notesSlide" Target="../notesSlides/notesSlide7.xml"/><Relationship Id="rId16" Type="http://schemas.openxmlformats.org/officeDocument/2006/relationships/image" Target="../media/image61.png"/><Relationship Id="rId20" Type="http://schemas.openxmlformats.org/officeDocument/2006/relationships/image" Target="../media/image65.jpeg"/><Relationship Id="rId1" Type="http://schemas.openxmlformats.org/officeDocument/2006/relationships/slideLayout" Target="../slideLayouts/slideLayout58.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64.png"/><Relationship Id="rId4" Type="http://schemas.openxmlformats.org/officeDocument/2006/relationships/image" Target="../media/image29.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7.jpe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28.png"/><Relationship Id="rId18" Type="http://schemas.openxmlformats.org/officeDocument/2006/relationships/image" Target="../media/image81.jpeg"/><Relationship Id="rId3" Type="http://schemas.openxmlformats.org/officeDocument/2006/relationships/image" Target="../media/image94.emf"/><Relationship Id="rId21" Type="http://schemas.openxmlformats.org/officeDocument/2006/relationships/image" Target="../media/image97.png"/><Relationship Id="rId7" Type="http://schemas.openxmlformats.org/officeDocument/2006/relationships/image" Target="../media/image71.tiff"/><Relationship Id="rId12" Type="http://schemas.openxmlformats.org/officeDocument/2006/relationships/image" Target="../media/image77.svg"/><Relationship Id="rId17" Type="http://schemas.openxmlformats.org/officeDocument/2006/relationships/image" Target="../media/image80.jpeg"/><Relationship Id="rId2" Type="http://schemas.openxmlformats.org/officeDocument/2006/relationships/image" Target="../media/image93.tiff"/><Relationship Id="rId16" Type="http://schemas.openxmlformats.org/officeDocument/2006/relationships/image" Target="../media/image79.png"/><Relationship Id="rId20" Type="http://schemas.openxmlformats.org/officeDocument/2006/relationships/image" Target="../media/image96.svg"/><Relationship Id="rId1" Type="http://schemas.openxmlformats.org/officeDocument/2006/relationships/slideLayout" Target="../slideLayouts/slideLayout58.xml"/><Relationship Id="rId6" Type="http://schemas.openxmlformats.org/officeDocument/2006/relationships/image" Target="../media/image70.jpeg"/><Relationship Id="rId11" Type="http://schemas.openxmlformats.org/officeDocument/2006/relationships/image" Target="../media/image76.png"/><Relationship Id="rId24" Type="http://schemas.openxmlformats.org/officeDocument/2006/relationships/image" Target="../media/image100.png"/><Relationship Id="rId5" Type="http://schemas.openxmlformats.org/officeDocument/2006/relationships/image" Target="../media/image69.tiff"/><Relationship Id="rId15" Type="http://schemas.openxmlformats.org/officeDocument/2006/relationships/image" Target="../media/image78.jpeg"/><Relationship Id="rId23" Type="http://schemas.openxmlformats.org/officeDocument/2006/relationships/image" Target="../media/image99.jpeg"/><Relationship Id="rId10" Type="http://schemas.openxmlformats.org/officeDocument/2006/relationships/image" Target="../media/image74.svg"/><Relationship Id="rId19" Type="http://schemas.openxmlformats.org/officeDocument/2006/relationships/image" Target="../media/image95.png"/><Relationship Id="rId4" Type="http://schemas.openxmlformats.org/officeDocument/2006/relationships/image" Target="../media/image68.tiff"/><Relationship Id="rId9" Type="http://schemas.openxmlformats.org/officeDocument/2006/relationships/image" Target="../media/image73.png"/><Relationship Id="rId14" Type="http://schemas.openxmlformats.org/officeDocument/2006/relationships/image" Target="../media/image29.svg"/><Relationship Id="rId22" Type="http://schemas.openxmlformats.org/officeDocument/2006/relationships/image" Target="../media/image9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8.jpeg"/><Relationship Id="rId2" Type="http://schemas.openxmlformats.org/officeDocument/2006/relationships/image" Target="../media/image93.tiff"/><Relationship Id="rId1" Type="http://schemas.openxmlformats.org/officeDocument/2006/relationships/slideLayout" Target="../slideLayouts/slideLayout58.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29.svg"/><Relationship Id="rId7" Type="http://schemas.openxmlformats.org/officeDocument/2006/relationships/image" Target="../media/image77.svg"/><Relationship Id="rId2" Type="http://schemas.openxmlformats.org/officeDocument/2006/relationships/image" Target="../media/image28.png"/><Relationship Id="rId1" Type="http://schemas.openxmlformats.org/officeDocument/2006/relationships/slideLayout" Target="../slideLayouts/slideLayout58.xml"/><Relationship Id="rId6" Type="http://schemas.openxmlformats.org/officeDocument/2006/relationships/image" Target="../media/image76.png"/><Relationship Id="rId5" Type="http://schemas.openxmlformats.org/officeDocument/2006/relationships/image" Target="../media/image69.tiff"/><Relationship Id="rId4" Type="http://schemas.openxmlformats.org/officeDocument/2006/relationships/image" Target="../media/image68.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0.jpeg"/><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image" Target="../media/image79.png"/><Relationship Id="rId5" Type="http://schemas.openxmlformats.org/officeDocument/2006/relationships/image" Target="../media/image68.tiff"/><Relationship Id="rId4" Type="http://schemas.openxmlformats.org/officeDocument/2006/relationships/image" Target="../media/image29.sv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4.svg"/><Relationship Id="rId7" Type="http://schemas.openxmlformats.org/officeDocument/2006/relationships/image" Target="../media/image72.png"/><Relationship Id="rId2" Type="http://schemas.openxmlformats.org/officeDocument/2006/relationships/image" Target="../media/image103.png"/><Relationship Id="rId1" Type="http://schemas.openxmlformats.org/officeDocument/2006/relationships/slideLayout" Target="../slideLayouts/slideLayout58.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105.png"/><Relationship Id="rId9" Type="http://schemas.openxmlformats.org/officeDocument/2006/relationships/image" Target="../media/image29.svg"/></Relationships>
</file>

<file path=ppt/slides/_rels/slide24.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108.png"/><Relationship Id="rId3" Type="http://schemas.openxmlformats.org/officeDocument/2006/relationships/image" Target="../media/image29.svg"/><Relationship Id="rId7" Type="http://schemas.openxmlformats.org/officeDocument/2006/relationships/image" Target="../media/image73.png"/><Relationship Id="rId12" Type="http://schemas.openxmlformats.org/officeDocument/2006/relationships/image" Target="../media/image107.png"/><Relationship Id="rId2" Type="http://schemas.openxmlformats.org/officeDocument/2006/relationships/image" Target="../media/image28.png"/><Relationship Id="rId1" Type="http://schemas.openxmlformats.org/officeDocument/2006/relationships/slideLayout" Target="../slideLayouts/slideLayout58.xml"/><Relationship Id="rId6" Type="http://schemas.openxmlformats.org/officeDocument/2006/relationships/image" Target="../media/image104.svg"/><Relationship Id="rId11" Type="http://schemas.openxmlformats.org/officeDocument/2006/relationships/image" Target="../media/image72.png"/><Relationship Id="rId5" Type="http://schemas.openxmlformats.org/officeDocument/2006/relationships/image" Target="../media/image103.png"/><Relationship Id="rId10" Type="http://schemas.openxmlformats.org/officeDocument/2006/relationships/image" Target="../media/image77.svg"/><Relationship Id="rId4" Type="http://schemas.openxmlformats.org/officeDocument/2006/relationships/image" Target="../media/image106.png"/><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29.svg"/><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image" Target="../media/image110.png"/><Relationship Id="rId11" Type="http://schemas.openxmlformats.org/officeDocument/2006/relationships/image" Target="../media/image28.png"/><Relationship Id="rId5" Type="http://schemas.openxmlformats.org/officeDocument/2006/relationships/image" Target="../media/image109.jpeg"/><Relationship Id="rId10" Type="http://schemas.openxmlformats.org/officeDocument/2006/relationships/image" Target="../media/image96.svg"/><Relationship Id="rId4" Type="http://schemas.openxmlformats.org/officeDocument/2006/relationships/image" Target="../media/image98.svg"/><Relationship Id="rId9" Type="http://schemas.openxmlformats.org/officeDocument/2006/relationships/image" Target="../media/image95.png"/><Relationship Id="rId14" Type="http://schemas.openxmlformats.org/officeDocument/2006/relationships/image" Target="../media/image113.svg"/></Relationships>
</file>

<file path=ppt/slides/_rels/slide26.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4.png"/><Relationship Id="rId7" Type="http://schemas.openxmlformats.org/officeDocument/2006/relationships/image" Target="../media/image117.jpe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16.jpeg"/><Relationship Id="rId11" Type="http://schemas.openxmlformats.org/officeDocument/2006/relationships/image" Target="../media/image29.svg"/><Relationship Id="rId5" Type="http://schemas.openxmlformats.org/officeDocument/2006/relationships/image" Target="../media/image75.png"/><Relationship Id="rId10" Type="http://schemas.openxmlformats.org/officeDocument/2006/relationships/image" Target="../media/image28.png"/><Relationship Id="rId4" Type="http://schemas.openxmlformats.org/officeDocument/2006/relationships/image" Target="../media/image115.svg"/><Relationship Id="rId9" Type="http://schemas.openxmlformats.org/officeDocument/2006/relationships/image" Target="../media/image119.jpe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4.png"/><Relationship Id="rId7" Type="http://schemas.openxmlformats.org/officeDocument/2006/relationships/image" Target="../media/image93.tiff"/><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image" Target="../media/image116.jpeg"/><Relationship Id="rId5" Type="http://schemas.openxmlformats.org/officeDocument/2006/relationships/image" Target="../media/image75.png"/><Relationship Id="rId4" Type="http://schemas.openxmlformats.org/officeDocument/2006/relationships/image" Target="../media/image115.svg"/><Relationship Id="rId9" Type="http://schemas.openxmlformats.org/officeDocument/2006/relationships/image" Target="../media/image29.svg"/></Relationships>
</file>

<file path=ppt/slides/_rels/slide2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1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93.tiff"/><Relationship Id="rId5" Type="http://schemas.openxmlformats.org/officeDocument/2006/relationships/image" Target="../media/image75.png"/><Relationship Id="rId4" Type="http://schemas.openxmlformats.org/officeDocument/2006/relationships/image" Target="../media/image11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9.xml"/><Relationship Id="rId1" Type="http://schemas.openxmlformats.org/officeDocument/2006/relationships/tags" Target="../tags/tag3.xml"/><Relationship Id="rId4" Type="http://schemas.openxmlformats.org/officeDocument/2006/relationships/hyperlink" Target="https://github.com/dapr/docs/tree/master/presentations"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3.svg"/><Relationship Id="rId3" Type="http://schemas.openxmlformats.org/officeDocument/2006/relationships/image" Target="../media/image28.png"/><Relationship Id="rId21" Type="http://schemas.openxmlformats.org/officeDocument/2006/relationships/image" Target="../media/image66.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2.png"/><Relationship Id="rId2" Type="http://schemas.openxmlformats.org/officeDocument/2006/relationships/notesSlide" Target="../notesSlides/notesSlide15.xml"/><Relationship Id="rId16" Type="http://schemas.openxmlformats.org/officeDocument/2006/relationships/image" Target="../media/image61.png"/><Relationship Id="rId20" Type="http://schemas.openxmlformats.org/officeDocument/2006/relationships/image" Target="../media/image65.jpeg"/><Relationship Id="rId1" Type="http://schemas.openxmlformats.org/officeDocument/2006/relationships/slideLayout" Target="../slideLayouts/slideLayout58.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64.png"/><Relationship Id="rId4" Type="http://schemas.openxmlformats.org/officeDocument/2006/relationships/image" Target="../media/image29.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7.jpeg"/></Relationships>
</file>

<file path=ppt/slides/_rels/slide31.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6.jpeg"/><Relationship Id="rId3" Type="http://schemas.openxmlformats.org/officeDocument/2006/relationships/image" Target="../media/image28.png"/><Relationship Id="rId21" Type="http://schemas.openxmlformats.org/officeDocument/2006/relationships/image" Target="../media/image124.pn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121.svg"/><Relationship Id="rId2" Type="http://schemas.openxmlformats.org/officeDocument/2006/relationships/notesSlide" Target="../notesSlides/notesSlide16.xml"/><Relationship Id="rId16" Type="http://schemas.openxmlformats.org/officeDocument/2006/relationships/image" Target="../media/image120.png"/><Relationship Id="rId20" Type="http://schemas.openxmlformats.org/officeDocument/2006/relationships/image" Target="../media/image123.jpeg"/><Relationship Id="rId1" Type="http://schemas.openxmlformats.org/officeDocument/2006/relationships/slideLayout" Target="../slideLayouts/slideLayout58.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122.jpeg"/><Relationship Id="rId4" Type="http://schemas.openxmlformats.org/officeDocument/2006/relationships/image" Target="../media/image29.svg"/><Relationship Id="rId9" Type="http://schemas.openxmlformats.org/officeDocument/2006/relationships/image" Target="../media/image86.png"/><Relationship Id="rId14"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8.png"/><Relationship Id="rId7" Type="http://schemas.openxmlformats.org/officeDocument/2006/relationships/image" Target="../media/image130.png"/><Relationship Id="rId2" Type="http://schemas.openxmlformats.org/officeDocument/2006/relationships/image" Target="../media/image75.png"/><Relationship Id="rId1" Type="http://schemas.openxmlformats.org/officeDocument/2006/relationships/slideLayout" Target="../slideLayouts/slideLayout58.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29.svg"/><Relationship Id="rId9" Type="http://schemas.openxmlformats.org/officeDocument/2006/relationships/image" Target="../media/image93.tiff"/></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dapr/dapr#community" TargetMode="External"/><Relationship Id="rId3" Type="http://schemas.openxmlformats.org/officeDocument/2006/relationships/image" Target="../media/image28.png"/><Relationship Id="rId7"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29.sv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9.xml"/><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9.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hyperlink" Target="https://github.com/dapr/dapr#community" TargetMode="External"/><Relationship Id="rId2" Type="http://schemas.openxmlformats.org/officeDocument/2006/relationships/image" Target="../media/image35.png"/><Relationship Id="rId1" Type="http://schemas.openxmlformats.org/officeDocument/2006/relationships/slideLayout" Target="../slideLayouts/slideLayout5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github.com/dapr/dapr#communi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14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a:t>Dapr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Best-Practices</a:t>
            </a:r>
          </a:p>
          <a:p>
            <a:pPr algn="ctr"/>
            <a:r>
              <a:rPr lang="en-US" sz="2000">
                <a:gradFill>
                  <a:gsLst>
                    <a:gs pos="2917">
                      <a:schemeClr val="tx1"/>
                    </a:gs>
                    <a:gs pos="30000">
                      <a:schemeClr val="tx1"/>
                    </a:gs>
                  </a:gsLst>
                  <a:lin ang="5400000" scaled="0"/>
                </a:gradFill>
                <a:latin typeface="+mj-lt"/>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Any Language</a:t>
            </a:r>
          </a:p>
          <a:p>
            <a:pPr algn="ctr"/>
            <a:r>
              <a:rPr lang="en-US" sz="2000">
                <a:gradFill>
                  <a:gsLst>
                    <a:gs pos="2917">
                      <a:schemeClr val="tx1"/>
                    </a:gs>
                    <a:gs pos="30000">
                      <a:schemeClr val="tx1"/>
                    </a:gs>
                  </a:gsLst>
                  <a:lin ang="5400000" scaled="0"/>
                </a:gradFill>
                <a:latin typeface="+mj-lt"/>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Community Driven</a:t>
            </a:r>
          </a:p>
          <a:p>
            <a:pPr algn="ctr"/>
            <a:r>
              <a:rPr lang="en-US" sz="2000">
                <a:gradFill>
                  <a:gsLst>
                    <a:gs pos="2917">
                      <a:schemeClr val="tx1"/>
                    </a:gs>
                    <a:gs pos="30000">
                      <a:schemeClr val="tx1"/>
                    </a:gs>
                  </a:gsLst>
                  <a:lin ang="5400000" scaled="0"/>
                </a:gradFill>
                <a:latin typeface="+mj-lt"/>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Consistent, Portable,</a:t>
            </a:r>
          </a:p>
          <a:p>
            <a:pPr algn="ctr"/>
            <a:r>
              <a:rPr lang="en-US" sz="2000">
                <a:gradFill>
                  <a:gsLst>
                    <a:gs pos="2917">
                      <a:schemeClr val="tx1"/>
                    </a:gs>
                    <a:gs pos="30000">
                      <a:schemeClr val="tx1"/>
                    </a:gs>
                  </a:gsLst>
                  <a:lin ang="5400000" scaled="0"/>
                </a:gradFill>
                <a:latin typeface="+mj-lt"/>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Platform Agnostic</a:t>
            </a:r>
          </a:p>
          <a:p>
            <a:pPr algn="ctr"/>
            <a:r>
              <a:rPr lang="en-US" sz="2000">
                <a:gradFill>
                  <a:gsLst>
                    <a:gs pos="2917">
                      <a:schemeClr val="tx1"/>
                    </a:gs>
                    <a:gs pos="30000">
                      <a:schemeClr val="tx1"/>
                    </a:gs>
                  </a:gsLst>
                  <a:lin ang="5400000" scaled="0"/>
                </a:gradFill>
                <a:latin typeface="+mj-lt"/>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Extensible and</a:t>
            </a:r>
          </a:p>
          <a:p>
            <a:pPr algn="ctr"/>
            <a:r>
              <a:rPr lang="en-US" sz="2000">
                <a:gradFill>
                  <a:gsLst>
                    <a:gs pos="2917">
                      <a:schemeClr val="tx1"/>
                    </a:gs>
                    <a:gs pos="30000">
                      <a:schemeClr val="tx1"/>
                    </a:gs>
                  </a:gsLst>
                  <a:lin ang="5400000" scaled="0"/>
                </a:gradFill>
                <a:latin typeface="+mj-lt"/>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Application Types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764381"/>
          </a:xfrm>
        </p:spPr>
        <p:txBody>
          <a:bodyPr/>
          <a:lstStyle/>
          <a:p>
            <a:r>
              <a:rPr lang="en-US"/>
              <a:t>Develop resilient, scalable, microservice-based apps </a:t>
            </a:r>
            <a:r>
              <a:rPr lang="en-US">
                <a:solidFill>
                  <a:schemeClr val="tx1"/>
                </a:solidFill>
              </a:rPr>
              <a:t>that interact with services</a:t>
            </a:r>
          </a:p>
          <a:p>
            <a:pPr lvl="1"/>
            <a:r>
              <a:rPr lang="en-US">
                <a:solidFill>
                  <a:schemeClr val="tx1"/>
                </a:solidFill>
              </a:rPr>
              <a:t>stateless, stateful, long-running, short-lived function-like</a:t>
            </a:r>
          </a:p>
          <a:p>
            <a:r>
              <a:rPr lang="en-US">
                <a:solidFill>
                  <a:schemeClr val="tx1"/>
                </a:solidFill>
              </a:rPr>
              <a:t>Increasingly apps are polyglot. </a:t>
            </a:r>
            <a:r>
              <a:rPr lang="en-US">
                <a:gradFill>
                  <a:gsLst>
                    <a:gs pos="1250">
                      <a:srgbClr val="000000"/>
                    </a:gs>
                    <a:gs pos="100000">
                      <a:srgbClr val="000000"/>
                    </a:gs>
                  </a:gsLst>
                  <a:lin ang="5400000" scaled="0"/>
                </a:gradFill>
              </a:rPr>
              <a:t>Written with different languages and frameworks</a:t>
            </a:r>
          </a:p>
          <a:p>
            <a:endParaRPr lang="en-US">
              <a:gradFill>
                <a:gsLst>
                  <a:gs pos="1250">
                    <a:srgbClr val="000000"/>
                  </a:gs>
                  <a:gs pos="100000">
                    <a:srgbClr val="000000"/>
                  </a:gs>
                </a:gsLst>
                <a:lin ang="5400000" scaled="0"/>
              </a:gradFill>
            </a:endParaRPr>
          </a:p>
          <a:p>
            <a:pPr marL="0" indent="0">
              <a:buNone/>
            </a:pPr>
            <a:endParaRPr lang="en-US">
              <a:gradFill>
                <a:gsLst>
                  <a:gs pos="1250">
                    <a:srgbClr val="000000"/>
                  </a:gs>
                  <a:gs pos="100000">
                    <a:srgbClr val="000000"/>
                  </a:gs>
                </a:gsLst>
                <a:lin ang="5400000" scaled="0"/>
              </a:gradFill>
            </a:endParaRPr>
          </a:p>
          <a:p>
            <a:endParaRPr lang="en-US">
              <a:solidFill>
                <a:schemeClr val="tx1"/>
              </a:solidFill>
            </a:endParaRPr>
          </a:p>
          <a:p>
            <a:endParaRPr lang="en-US"/>
          </a:p>
          <a:p>
            <a:endParaRPr lang="en-US"/>
          </a:p>
        </p:txBody>
      </p:sp>
    </p:spTree>
    <p:extLst>
      <p:ext uri="{BB962C8B-B14F-4D97-AF65-F5344CB8AC3E}">
        <p14:creationId xmlns:p14="http://schemas.microsoft.com/office/powerpoint/2010/main" val="572369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37DE030-0A0B-48E7-9B5B-3D4C7821A171}"/>
              </a:ext>
            </a:extLst>
          </p:cNvPr>
          <p:cNvSpPr/>
          <p:nvPr/>
        </p:nvSpPr>
        <p:spPr>
          <a:xfrm>
            <a:off x="15967464" y="0"/>
            <a:ext cx="4354512" cy="6858000"/>
          </a:xfrm>
          <a:prstGeom prst="rect">
            <a:avLst/>
          </a:prstGeom>
          <a:solidFill>
            <a:schemeClr val="bg1"/>
          </a:solidFill>
          <a:ln>
            <a:noFill/>
            <a:headEnd type="none" w="med" len="med"/>
            <a:tailEnd type="none" w="med" len="med"/>
          </a:ln>
          <a:effectLst>
            <a:outerShdw blurRad="152400" sx="102000" sy="102000" algn="ctr" rotWithShape="0">
              <a:schemeClr val="accent6">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E35252CA-5F29-4087-901B-4231F5699BF2}"/>
              </a:ext>
            </a:extLst>
          </p:cNvPr>
          <p:cNvSpPr/>
          <p:nvPr/>
        </p:nvSpPr>
        <p:spPr>
          <a:xfrm>
            <a:off x="16561967" y="2930402"/>
            <a:ext cx="3225800" cy="997196"/>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cxnSp>
        <p:nvCxnSpPr>
          <p:cNvPr id="106" name="Straight Connector 105">
            <a:extLst>
              <a:ext uri="{FF2B5EF4-FFF2-40B4-BE49-F238E27FC236}">
                <a16:creationId xmlns:a16="http://schemas.microsoft.com/office/drawing/2014/main" id="{74B70E3B-3131-44ED-9282-96F1C3B8241A}"/>
              </a:ext>
            </a:extLst>
          </p:cNvPr>
          <p:cNvCxnSpPr>
            <a:cxnSpLocks/>
          </p:cNvCxnSpPr>
          <p:nvPr/>
        </p:nvCxnSpPr>
        <p:spPr>
          <a:xfrm rot="16200000">
            <a:off x="16850822" y="2313518"/>
            <a:ext cx="0" cy="577710"/>
          </a:xfrm>
          <a:prstGeom prst="line">
            <a:avLst/>
          </a:prstGeom>
          <a:ln w="44450">
            <a:gradFill>
              <a:gsLst>
                <a:gs pos="0">
                  <a:schemeClr val="accent4"/>
                </a:gs>
                <a:gs pos="44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B26A5E-5B92-42E6-9D6C-3E3A0CF4F1B0}"/>
              </a:ext>
            </a:extLst>
          </p:cNvPr>
          <p:cNvCxnSpPr>
            <a:cxnSpLocks/>
          </p:cNvCxnSpPr>
          <p:nvPr/>
        </p:nvCxnSpPr>
        <p:spPr>
          <a:xfrm>
            <a:off x="12768651" y="2602373"/>
            <a:ext cx="537774" cy="0"/>
          </a:xfrm>
          <a:prstGeom prst="line">
            <a:avLst/>
          </a:prstGeom>
          <a:ln w="44450">
            <a:gradFill>
              <a:gsLst>
                <a:gs pos="0">
                  <a:schemeClr val="accent4"/>
                </a:gs>
                <a:gs pos="44000">
                  <a:schemeClr val="accent3"/>
                </a:gs>
                <a:gs pos="100000">
                  <a:schemeClr val="accent1"/>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E46DDF5C-D54E-407B-8DB0-66A849C68042}"/>
              </a:ext>
            </a:extLst>
          </p:cNvPr>
          <p:cNvSpPr/>
          <p:nvPr/>
        </p:nvSpPr>
        <p:spPr>
          <a:xfrm>
            <a:off x="584199" y="585788"/>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err="1">
                <a:ln>
                  <a:noFill/>
                </a:ln>
                <a:solidFill>
                  <a:srgbClr val="000000"/>
                </a:solidFill>
                <a:effectLst/>
                <a:uLnTx/>
                <a:uFillTx/>
                <a:latin typeface="Segoe UI Semibold"/>
                <a:ea typeface="+mn-ea"/>
                <a:cs typeface="+mn-cs"/>
              </a:rPr>
              <a:t>uilding</a:t>
            </a: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a:ln>
                  <a:noFill/>
                </a:ln>
                <a:solidFill>
                  <a:srgbClr val="000000"/>
                </a:solidFill>
                <a:effectLst/>
                <a:uLnTx/>
                <a:uFillTx/>
                <a:latin typeface="Segoe UI Semibold"/>
                <a:ea typeface="+mn-ea"/>
                <a:cs typeface="+mn-cs"/>
              </a:rPr>
              <a:t>locks</a:t>
            </a:r>
          </a:p>
        </p:txBody>
      </p:sp>
      <p:grpSp>
        <p:nvGrpSpPr>
          <p:cNvPr id="2" name="Group 1">
            <a:extLst>
              <a:ext uri="{FF2B5EF4-FFF2-40B4-BE49-F238E27FC236}">
                <a16:creationId xmlns:a16="http://schemas.microsoft.com/office/drawing/2014/main" id="{0AC53F3E-275C-4EA8-9170-4C810567F624}"/>
              </a:ext>
            </a:extLst>
          </p:cNvPr>
          <p:cNvGrpSpPr/>
          <p:nvPr/>
        </p:nvGrpSpPr>
        <p:grpSpPr>
          <a:xfrm>
            <a:off x="584200" y="1260477"/>
            <a:ext cx="7645400" cy="752950"/>
            <a:chOff x="584200" y="1384302"/>
            <a:chExt cx="7645400" cy="752950"/>
          </a:xfrm>
        </p:grpSpPr>
        <p:sp>
          <p:nvSpPr>
            <p:cNvPr id="16" name="Freeform: Shape 15">
              <a:extLst>
                <a:ext uri="{FF2B5EF4-FFF2-40B4-BE49-F238E27FC236}">
                  <a16:creationId xmlns:a16="http://schemas.microsoft.com/office/drawing/2014/main" id="{6800456C-A3D6-4EAB-9C65-02FF6FAC8DA0}"/>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861E021-D43A-4338-8D4D-7A36E57A94B4}"/>
                </a:ext>
              </a:extLst>
            </p:cNvPr>
            <p:cNvSpPr/>
            <p:nvPr/>
          </p:nvSpPr>
          <p:spPr>
            <a:xfrm>
              <a:off x="1122363" y="1398588"/>
              <a:ext cx="7107237" cy="73866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Standard APIs accessed over http/</a:t>
              </a:r>
              <a:r>
                <a:rPr kumimoji="0" lang="en-US" sz="1600" b="0" i="0" u="none" strike="noStrike" kern="1200" cap="none" spc="0" normalizeH="0" baseline="0" noProof="0" err="1">
                  <a:ln>
                    <a:noFill/>
                  </a:ln>
                  <a:solidFill>
                    <a:srgbClr val="000000"/>
                  </a:solidFill>
                  <a:effectLst/>
                  <a:uLnTx/>
                  <a:uFillTx/>
                  <a:latin typeface="Segoe UI"/>
                  <a:ea typeface="+mn-ea"/>
                  <a:cs typeface="+mn-cs"/>
                </a:rPr>
                <a:t>gRPC</a:t>
              </a:r>
              <a:r>
                <a:rPr kumimoji="0" lang="en-US" sz="1600" b="0" i="0" u="none" strike="noStrike" kern="1200" cap="none" spc="0" normalizeH="0" baseline="0" noProof="0">
                  <a:ln>
                    <a:noFill/>
                  </a:ln>
                  <a:solidFill>
                    <a:srgbClr val="000000"/>
                  </a:solidFill>
                  <a:effectLst/>
                  <a:uLnTx/>
                  <a:uFillTx/>
                  <a:latin typeface="Segoe UI"/>
                  <a:ea typeface="+mn-ea"/>
                  <a:cs typeface="+mn-cs"/>
                </a:rPr>
                <a:t> protocols from user service code</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http://localhost:3500/v1.0/state/inventory/orderkey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http://localhost:3500/v1.0/invoke/myapp/method/neworder</a:t>
              </a:r>
            </a:p>
          </p:txBody>
        </p:sp>
      </p:grpSp>
      <p:grpSp>
        <p:nvGrpSpPr>
          <p:cNvPr id="22" name="Group 21">
            <a:extLst>
              <a:ext uri="{FF2B5EF4-FFF2-40B4-BE49-F238E27FC236}">
                <a16:creationId xmlns:a16="http://schemas.microsoft.com/office/drawing/2014/main" id="{83EDE581-DEC2-4F17-B62E-D4D1E329DDA9}"/>
              </a:ext>
            </a:extLst>
          </p:cNvPr>
          <p:cNvGrpSpPr/>
          <p:nvPr/>
        </p:nvGrpSpPr>
        <p:grpSpPr>
          <a:xfrm>
            <a:off x="584200" y="2017713"/>
            <a:ext cx="7645400" cy="306304"/>
            <a:chOff x="584200" y="1384302"/>
            <a:chExt cx="7645400" cy="306304"/>
          </a:xfrm>
        </p:grpSpPr>
        <p:sp>
          <p:nvSpPr>
            <p:cNvPr id="23" name="Freeform: Shape 22">
              <a:extLst>
                <a:ext uri="{FF2B5EF4-FFF2-40B4-BE49-F238E27FC236}">
                  <a16:creationId xmlns:a16="http://schemas.microsoft.com/office/drawing/2014/main" id="{F056B3DA-E546-4B2B-8B28-377DA33A54DB}"/>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2FA70C1-B983-416A-93F4-F1F810CD7B5D}"/>
                </a:ext>
              </a:extLst>
            </p:cNvPr>
            <p:cNvSpPr/>
            <p:nvPr/>
          </p:nvSpPr>
          <p:spPr>
            <a:xfrm>
              <a:off x="1122363" y="1398588"/>
              <a:ext cx="7107237"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6" name="Rectangle 95">
            <a:extLst>
              <a:ext uri="{FF2B5EF4-FFF2-40B4-BE49-F238E27FC236}">
                <a16:creationId xmlns:a16="http://schemas.microsoft.com/office/drawing/2014/main" id="{E5C2FFAA-0500-4708-9EAF-98E20659F3CF}"/>
              </a:ext>
            </a:extLst>
          </p:cNvPr>
          <p:cNvSpPr/>
          <p:nvPr/>
        </p:nvSpPr>
        <p:spPr bwMode="auto">
          <a:xfrm>
            <a:off x="672616" y="4533984"/>
            <a:ext cx="11025188" cy="2103438"/>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6D6B244-8BD6-4FCC-8B8C-DF8236DB5CEC}"/>
              </a:ext>
            </a:extLst>
          </p:cNvPr>
          <p:cNvSpPr/>
          <p:nvPr/>
        </p:nvSpPr>
        <p:spPr bwMode="auto">
          <a:xfrm>
            <a:off x="2615188" y="4948751"/>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98" name="Rectangle 97">
            <a:extLst>
              <a:ext uri="{FF2B5EF4-FFF2-40B4-BE49-F238E27FC236}">
                <a16:creationId xmlns:a16="http://schemas.microsoft.com/office/drawing/2014/main" id="{34C467A5-6839-45DA-904F-3233BD8207E7}"/>
              </a:ext>
            </a:extLst>
          </p:cNvPr>
          <p:cNvSpPr/>
          <p:nvPr/>
        </p:nvSpPr>
        <p:spPr bwMode="auto">
          <a:xfrm>
            <a:off x="3725414" y="4948751"/>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99" name="Rectangle 98">
            <a:extLst>
              <a:ext uri="{FF2B5EF4-FFF2-40B4-BE49-F238E27FC236}">
                <a16:creationId xmlns:a16="http://schemas.microsoft.com/office/drawing/2014/main" id="{7C67CC95-AFD8-4FE9-8F6D-5FFE236A7DD1}"/>
              </a:ext>
            </a:extLst>
          </p:cNvPr>
          <p:cNvSpPr/>
          <p:nvPr/>
        </p:nvSpPr>
        <p:spPr bwMode="auto">
          <a:xfrm>
            <a:off x="4835640" y="4948751"/>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00" name="Rectangle 99">
            <a:extLst>
              <a:ext uri="{FF2B5EF4-FFF2-40B4-BE49-F238E27FC236}">
                <a16:creationId xmlns:a16="http://schemas.microsoft.com/office/drawing/2014/main" id="{FE646FA6-6D6D-4847-B151-6470351FA070}"/>
              </a:ext>
            </a:extLst>
          </p:cNvPr>
          <p:cNvSpPr/>
          <p:nvPr/>
        </p:nvSpPr>
        <p:spPr bwMode="auto">
          <a:xfrm>
            <a:off x="5946102" y="4948751"/>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01" name="Rectangle 100">
            <a:extLst>
              <a:ext uri="{FF2B5EF4-FFF2-40B4-BE49-F238E27FC236}">
                <a16:creationId xmlns:a16="http://schemas.microsoft.com/office/drawing/2014/main" id="{E82A8394-4B22-4892-BF2C-3C4B33CAF485}"/>
              </a:ext>
            </a:extLst>
          </p:cNvPr>
          <p:cNvSpPr/>
          <p:nvPr/>
        </p:nvSpPr>
        <p:spPr bwMode="auto">
          <a:xfrm>
            <a:off x="7057604" y="4948751"/>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04" name="Rectangle 103">
            <a:extLst>
              <a:ext uri="{FF2B5EF4-FFF2-40B4-BE49-F238E27FC236}">
                <a16:creationId xmlns:a16="http://schemas.microsoft.com/office/drawing/2014/main" id="{0E72599B-2081-48C7-855C-9F97D66370F2}"/>
              </a:ext>
            </a:extLst>
          </p:cNvPr>
          <p:cNvSpPr/>
          <p:nvPr/>
        </p:nvSpPr>
        <p:spPr bwMode="auto">
          <a:xfrm>
            <a:off x="8168066" y="4948751"/>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05" name="Rectangle 104">
            <a:extLst>
              <a:ext uri="{FF2B5EF4-FFF2-40B4-BE49-F238E27FC236}">
                <a16:creationId xmlns:a16="http://schemas.microsoft.com/office/drawing/2014/main" id="{58DB9A5D-8B29-4939-8E9E-11E4D305F0D2}"/>
              </a:ext>
            </a:extLst>
          </p:cNvPr>
          <p:cNvSpPr/>
          <p:nvPr/>
        </p:nvSpPr>
        <p:spPr bwMode="auto">
          <a:xfrm>
            <a:off x="9268529" y="4948751"/>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108" name="Graphic 107">
            <a:extLst>
              <a:ext uri="{FF2B5EF4-FFF2-40B4-BE49-F238E27FC236}">
                <a16:creationId xmlns:a16="http://schemas.microsoft.com/office/drawing/2014/main" id="{EAB82445-8548-42DC-9ED5-FF6A8D04D3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79743" y="5208968"/>
            <a:ext cx="1065348" cy="829670"/>
          </a:xfrm>
          <a:prstGeom prst="rect">
            <a:avLst/>
          </a:prstGeom>
        </p:spPr>
      </p:pic>
      <p:grpSp>
        <p:nvGrpSpPr>
          <p:cNvPr id="109" name="Group 108">
            <a:extLst>
              <a:ext uri="{FF2B5EF4-FFF2-40B4-BE49-F238E27FC236}">
                <a16:creationId xmlns:a16="http://schemas.microsoft.com/office/drawing/2014/main" id="{8BE3E29D-4A14-4139-AC3F-DAD8A05744AE}"/>
              </a:ext>
            </a:extLst>
          </p:cNvPr>
          <p:cNvGrpSpPr/>
          <p:nvPr/>
        </p:nvGrpSpPr>
        <p:grpSpPr>
          <a:xfrm>
            <a:off x="2966762" y="5228733"/>
            <a:ext cx="418791" cy="314215"/>
            <a:chOff x="3018614" y="4968330"/>
            <a:chExt cx="418791" cy="314215"/>
          </a:xfrm>
        </p:grpSpPr>
        <p:sp>
          <p:nvSpPr>
            <p:cNvPr id="110" name="Rectangle 932">
              <a:extLst>
                <a:ext uri="{FF2B5EF4-FFF2-40B4-BE49-F238E27FC236}">
                  <a16:creationId xmlns:a16="http://schemas.microsoft.com/office/drawing/2014/main" id="{0C0C0180-08B6-4524-9D51-2A99D79184D3}"/>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33">
              <a:extLst>
                <a:ext uri="{FF2B5EF4-FFF2-40B4-BE49-F238E27FC236}">
                  <a16:creationId xmlns:a16="http://schemas.microsoft.com/office/drawing/2014/main" id="{17D75889-A1A1-4E12-909D-80B7B515DEC0}"/>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4">
              <a:extLst>
                <a:ext uri="{FF2B5EF4-FFF2-40B4-BE49-F238E27FC236}">
                  <a16:creationId xmlns:a16="http://schemas.microsoft.com/office/drawing/2014/main" id="{A278325F-463A-4E8F-8021-2AA864D772F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936">
              <a:extLst>
                <a:ext uri="{FF2B5EF4-FFF2-40B4-BE49-F238E27FC236}">
                  <a16:creationId xmlns:a16="http://schemas.microsoft.com/office/drawing/2014/main" id="{E6C51EE2-F3FB-4048-B8DA-B6975999BEB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937">
              <a:extLst>
                <a:ext uri="{FF2B5EF4-FFF2-40B4-BE49-F238E27FC236}">
                  <a16:creationId xmlns:a16="http://schemas.microsoft.com/office/drawing/2014/main" id="{2C4D7434-0AE6-4EDB-A776-F88CEA6D897C}"/>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938">
              <a:extLst>
                <a:ext uri="{FF2B5EF4-FFF2-40B4-BE49-F238E27FC236}">
                  <a16:creationId xmlns:a16="http://schemas.microsoft.com/office/drawing/2014/main" id="{5E448DD6-80DF-4CED-9143-4F4045D31002}"/>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939">
              <a:extLst>
                <a:ext uri="{FF2B5EF4-FFF2-40B4-BE49-F238E27FC236}">
                  <a16:creationId xmlns:a16="http://schemas.microsoft.com/office/drawing/2014/main" id="{E64411B7-E6D6-48A0-890F-537F31EA31B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940">
              <a:extLst>
                <a:ext uri="{FF2B5EF4-FFF2-40B4-BE49-F238E27FC236}">
                  <a16:creationId xmlns:a16="http://schemas.microsoft.com/office/drawing/2014/main" id="{29F9AB6B-3611-40B7-B733-91F992557B7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941">
              <a:extLst>
                <a:ext uri="{FF2B5EF4-FFF2-40B4-BE49-F238E27FC236}">
                  <a16:creationId xmlns:a16="http://schemas.microsoft.com/office/drawing/2014/main" id="{6C8A2D1F-99A9-4411-8547-BBA62D4BBF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42">
              <a:extLst>
                <a:ext uri="{FF2B5EF4-FFF2-40B4-BE49-F238E27FC236}">
                  <a16:creationId xmlns:a16="http://schemas.microsoft.com/office/drawing/2014/main" id="{1057A2EC-9F5F-4790-A551-A86F1E7FD414}"/>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943">
              <a:extLst>
                <a:ext uri="{FF2B5EF4-FFF2-40B4-BE49-F238E27FC236}">
                  <a16:creationId xmlns:a16="http://schemas.microsoft.com/office/drawing/2014/main" id="{CCDCC93D-D19B-44D0-AA68-19C5D9CA8C1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944" descr="component solutions">
              <a:extLst>
                <a:ext uri="{FF2B5EF4-FFF2-40B4-BE49-F238E27FC236}">
                  <a16:creationId xmlns:a16="http://schemas.microsoft.com/office/drawing/2014/main" id="{DE919DC2-03CC-4E0A-A639-D2E7ECDA98B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945">
              <a:extLst>
                <a:ext uri="{FF2B5EF4-FFF2-40B4-BE49-F238E27FC236}">
                  <a16:creationId xmlns:a16="http://schemas.microsoft.com/office/drawing/2014/main" id="{E6959533-5C1A-4E2D-A9DC-42553DAE26A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46">
              <a:extLst>
                <a:ext uri="{FF2B5EF4-FFF2-40B4-BE49-F238E27FC236}">
                  <a16:creationId xmlns:a16="http://schemas.microsoft.com/office/drawing/2014/main" id="{152F53FB-4A95-4B96-A47B-525F6EDA3331}"/>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47">
              <a:extLst>
                <a:ext uri="{FF2B5EF4-FFF2-40B4-BE49-F238E27FC236}">
                  <a16:creationId xmlns:a16="http://schemas.microsoft.com/office/drawing/2014/main" id="{93D0E0F4-F881-4F1B-94D2-2BCA2CF9AB0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F298773-3FC3-4DB0-882A-57561C36D3EE}"/>
              </a:ext>
            </a:extLst>
          </p:cNvPr>
          <p:cNvGrpSpPr/>
          <p:nvPr/>
        </p:nvGrpSpPr>
        <p:grpSpPr>
          <a:xfrm>
            <a:off x="4198680" y="5230996"/>
            <a:ext cx="233132" cy="309689"/>
            <a:chOff x="4385537" y="4970593"/>
            <a:chExt cx="233132" cy="309689"/>
          </a:xfrm>
        </p:grpSpPr>
        <p:sp>
          <p:nvSpPr>
            <p:cNvPr id="126" name="Freeform: Shape 125">
              <a:extLst>
                <a:ext uri="{FF2B5EF4-FFF2-40B4-BE49-F238E27FC236}">
                  <a16:creationId xmlns:a16="http://schemas.microsoft.com/office/drawing/2014/main" id="{4F4A04DA-4CA9-4A07-A951-6B1F7B73535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D671F54-3ED7-4FD0-B3B8-272F28F63450}"/>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45DF31F-0B71-470E-957A-0EB4ADA84350}"/>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0E98C103-D37D-465E-87C9-ACA17B055845}"/>
              </a:ext>
            </a:extLst>
          </p:cNvPr>
          <p:cNvGrpSpPr/>
          <p:nvPr/>
        </p:nvGrpSpPr>
        <p:grpSpPr>
          <a:xfrm>
            <a:off x="5198004" y="5276017"/>
            <a:ext cx="494558" cy="219646"/>
            <a:chOff x="5522126" y="5015614"/>
            <a:chExt cx="494558" cy="219646"/>
          </a:xfrm>
        </p:grpSpPr>
        <p:sp>
          <p:nvSpPr>
            <p:cNvPr id="130" name="AutoShape 131">
              <a:extLst>
                <a:ext uri="{FF2B5EF4-FFF2-40B4-BE49-F238E27FC236}">
                  <a16:creationId xmlns:a16="http://schemas.microsoft.com/office/drawing/2014/main" id="{80432D6B-A5A0-42B1-BE29-D2935B2F6480}"/>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133">
              <a:extLst>
                <a:ext uri="{FF2B5EF4-FFF2-40B4-BE49-F238E27FC236}">
                  <a16:creationId xmlns:a16="http://schemas.microsoft.com/office/drawing/2014/main" id="{6606A63C-ADD7-4E02-AB50-9C57B6CABE46}"/>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4">
              <a:extLst>
                <a:ext uri="{FF2B5EF4-FFF2-40B4-BE49-F238E27FC236}">
                  <a16:creationId xmlns:a16="http://schemas.microsoft.com/office/drawing/2014/main" id="{B3363212-6CC8-46CE-AD3E-53968145949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35">
              <a:extLst>
                <a:ext uri="{FF2B5EF4-FFF2-40B4-BE49-F238E27FC236}">
                  <a16:creationId xmlns:a16="http://schemas.microsoft.com/office/drawing/2014/main" id="{CB1C3E4E-EEB1-478C-9DF7-FA6B9A8617AA}"/>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6">
              <a:extLst>
                <a:ext uri="{FF2B5EF4-FFF2-40B4-BE49-F238E27FC236}">
                  <a16:creationId xmlns:a16="http://schemas.microsoft.com/office/drawing/2014/main" id="{54FB02D8-461E-426A-A8BB-D79117F469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7">
              <a:extLst>
                <a:ext uri="{FF2B5EF4-FFF2-40B4-BE49-F238E27FC236}">
                  <a16:creationId xmlns:a16="http://schemas.microsoft.com/office/drawing/2014/main" id="{7BDB7E84-5F3E-49E4-83F8-0C9DDC66BCB8}"/>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8">
              <a:extLst>
                <a:ext uri="{FF2B5EF4-FFF2-40B4-BE49-F238E27FC236}">
                  <a16:creationId xmlns:a16="http://schemas.microsoft.com/office/drawing/2014/main" id="{39B21BA4-94FB-44F3-89AC-B98075D2E65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aphic 12">
            <a:extLst>
              <a:ext uri="{FF2B5EF4-FFF2-40B4-BE49-F238E27FC236}">
                <a16:creationId xmlns:a16="http://schemas.microsoft.com/office/drawing/2014/main" id="{81A1CBBE-D259-41A5-89DC-8ADB8F4C3293}"/>
              </a:ext>
            </a:extLst>
          </p:cNvPr>
          <p:cNvGrpSpPr/>
          <p:nvPr/>
        </p:nvGrpSpPr>
        <p:grpSpPr>
          <a:xfrm>
            <a:off x="6279593" y="5253736"/>
            <a:ext cx="413866" cy="264208"/>
            <a:chOff x="6668136" y="1819109"/>
            <a:chExt cx="605942" cy="386828"/>
          </a:xfrm>
        </p:grpSpPr>
        <p:sp>
          <p:nvSpPr>
            <p:cNvPr id="138" name="Freeform: Shape 137">
              <a:extLst>
                <a:ext uri="{FF2B5EF4-FFF2-40B4-BE49-F238E27FC236}">
                  <a16:creationId xmlns:a16="http://schemas.microsoft.com/office/drawing/2014/main" id="{CCDCD610-B084-4102-B35F-ABEA1298582D}"/>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11C3170-6095-4DA5-9378-EB62A93DC72B}"/>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382822AC-E5F0-49A9-A7AE-9A9D2FD6F61D}"/>
              </a:ext>
            </a:extLst>
          </p:cNvPr>
          <p:cNvGrpSpPr/>
          <p:nvPr/>
        </p:nvGrpSpPr>
        <p:grpSpPr>
          <a:xfrm>
            <a:off x="7417611" y="5204528"/>
            <a:ext cx="395430" cy="362625"/>
            <a:chOff x="8058210" y="4944318"/>
            <a:chExt cx="395430" cy="362625"/>
          </a:xfrm>
        </p:grpSpPr>
        <p:sp>
          <p:nvSpPr>
            <p:cNvPr id="141" name="Freeform: Shape 140">
              <a:extLst>
                <a:ext uri="{FF2B5EF4-FFF2-40B4-BE49-F238E27FC236}">
                  <a16:creationId xmlns:a16="http://schemas.microsoft.com/office/drawing/2014/main" id="{E4DF3075-0E48-4DCF-9327-00DE805B7AD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0BB3248-D0B5-4AD0-A609-F5ACC3D5F2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D43CC8F-B76B-41D7-B589-686E4FB298B9}"/>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6D07F71-9087-404F-AD92-4B05CA552122}"/>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0E2BF16-E18C-4E5E-91C0-C4CD50F43B6E}"/>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1E90991-A6BA-46AB-BE3D-7D99E2A9D1F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52C098-007D-46FD-AFCB-383C3FA627C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D43D4FC-2B12-4A5E-AF33-7452638757CD}"/>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58A696D-EE9D-4C20-B439-75FDB1B9A207}"/>
              </a:ext>
            </a:extLst>
          </p:cNvPr>
          <p:cNvGrpSpPr/>
          <p:nvPr/>
        </p:nvGrpSpPr>
        <p:grpSpPr>
          <a:xfrm>
            <a:off x="8537194" y="5232465"/>
            <a:ext cx="363103" cy="306751"/>
            <a:chOff x="9332611" y="4972062"/>
            <a:chExt cx="363103" cy="306751"/>
          </a:xfrm>
        </p:grpSpPr>
        <p:sp>
          <p:nvSpPr>
            <p:cNvPr id="150" name="Freeform 855">
              <a:extLst>
                <a:ext uri="{FF2B5EF4-FFF2-40B4-BE49-F238E27FC236}">
                  <a16:creationId xmlns:a16="http://schemas.microsoft.com/office/drawing/2014/main" id="{C11FC39D-7B51-4BFA-9477-EE905FACA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757">
              <a:extLst>
                <a:ext uri="{FF2B5EF4-FFF2-40B4-BE49-F238E27FC236}">
                  <a16:creationId xmlns:a16="http://schemas.microsoft.com/office/drawing/2014/main" id="{251A3901-E690-4D3C-8CC1-10F0B77559B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855">
              <a:extLst>
                <a:ext uri="{FF2B5EF4-FFF2-40B4-BE49-F238E27FC236}">
                  <a16:creationId xmlns:a16="http://schemas.microsoft.com/office/drawing/2014/main" id="{0A6D5A11-C1A6-4C99-BEE7-3371519A26DD}"/>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757">
              <a:extLst>
                <a:ext uri="{FF2B5EF4-FFF2-40B4-BE49-F238E27FC236}">
                  <a16:creationId xmlns:a16="http://schemas.microsoft.com/office/drawing/2014/main" id="{14D616E8-1C6C-4D77-9406-E9659FAD4976}"/>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55">
              <a:extLst>
                <a:ext uri="{FF2B5EF4-FFF2-40B4-BE49-F238E27FC236}">
                  <a16:creationId xmlns:a16="http://schemas.microsoft.com/office/drawing/2014/main" id="{480BEC6B-8E9A-4013-86F4-7CC203184F96}"/>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757">
              <a:extLst>
                <a:ext uri="{FF2B5EF4-FFF2-40B4-BE49-F238E27FC236}">
                  <a16:creationId xmlns:a16="http://schemas.microsoft.com/office/drawing/2014/main" id="{4B363F5D-5499-4C3E-8155-67EEF214210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Oval 757">
              <a:extLst>
                <a:ext uri="{FF2B5EF4-FFF2-40B4-BE49-F238E27FC236}">
                  <a16:creationId xmlns:a16="http://schemas.microsoft.com/office/drawing/2014/main" id="{ADECD826-4B3A-4ED1-8740-8FBCA5F77114}"/>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2A2EE95D-212C-40EF-8AEF-CE9D104C05EA}"/>
              </a:ext>
            </a:extLst>
          </p:cNvPr>
          <p:cNvGrpSpPr/>
          <p:nvPr/>
        </p:nvGrpSpPr>
        <p:grpSpPr>
          <a:xfrm>
            <a:off x="4302662" y="4002017"/>
            <a:ext cx="3765096" cy="713904"/>
            <a:chOff x="4201547" y="3743325"/>
            <a:chExt cx="3765096" cy="713904"/>
          </a:xfrm>
        </p:grpSpPr>
        <p:grpSp>
          <p:nvGrpSpPr>
            <p:cNvPr id="158" name="Group 157">
              <a:extLst>
                <a:ext uri="{FF2B5EF4-FFF2-40B4-BE49-F238E27FC236}">
                  <a16:creationId xmlns:a16="http://schemas.microsoft.com/office/drawing/2014/main" id="{65BD3D73-604D-43D3-881D-D1DC9F318712}"/>
                </a:ext>
              </a:extLst>
            </p:cNvPr>
            <p:cNvGrpSpPr/>
            <p:nvPr/>
          </p:nvGrpSpPr>
          <p:grpSpPr>
            <a:xfrm>
              <a:off x="4201547" y="4079063"/>
              <a:ext cx="3765096" cy="378166"/>
              <a:chOff x="5123845" y="4079063"/>
              <a:chExt cx="3765096" cy="378166"/>
            </a:xfrm>
          </p:grpSpPr>
          <p:sp>
            <p:nvSpPr>
              <p:cNvPr id="162" name="Rounded Rectangle 5">
                <a:extLst>
                  <a:ext uri="{FF2B5EF4-FFF2-40B4-BE49-F238E27FC236}">
                    <a16:creationId xmlns:a16="http://schemas.microsoft.com/office/drawing/2014/main" id="{6C55A1CA-FAA8-4A65-9662-D03E77C699DD}"/>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63" name="Rounded Rectangle 5">
                <a:extLst>
                  <a:ext uri="{FF2B5EF4-FFF2-40B4-BE49-F238E27FC236}">
                    <a16:creationId xmlns:a16="http://schemas.microsoft.com/office/drawing/2014/main" id="{7FDF6CF5-D56C-427C-935B-AB8514DC951C}"/>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59" name="Group 158">
              <a:extLst>
                <a:ext uri="{FF2B5EF4-FFF2-40B4-BE49-F238E27FC236}">
                  <a16:creationId xmlns:a16="http://schemas.microsoft.com/office/drawing/2014/main" id="{A721A271-DC70-47FC-BCDE-3E6B54D22B1A}"/>
                </a:ext>
              </a:extLst>
            </p:cNvPr>
            <p:cNvGrpSpPr/>
            <p:nvPr/>
          </p:nvGrpSpPr>
          <p:grpSpPr>
            <a:xfrm>
              <a:off x="5008563" y="3743325"/>
              <a:ext cx="2141537" cy="336549"/>
              <a:chOff x="5008563" y="3743325"/>
              <a:chExt cx="2141537" cy="336549"/>
            </a:xfrm>
          </p:grpSpPr>
          <p:sp>
            <p:nvSpPr>
              <p:cNvPr id="160" name="Rectangle 2">
                <a:extLst>
                  <a:ext uri="{FF2B5EF4-FFF2-40B4-BE49-F238E27FC236}">
                    <a16:creationId xmlns:a16="http://schemas.microsoft.com/office/drawing/2014/main" id="{745B1DFF-8C1D-413E-83C6-E1C11B7FEBE0}"/>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AAE9B188-9BBA-458C-85BB-E8C1689F0A8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78" name="Rectangle 177">
            <a:extLst>
              <a:ext uri="{FF2B5EF4-FFF2-40B4-BE49-F238E27FC236}">
                <a16:creationId xmlns:a16="http://schemas.microsoft.com/office/drawing/2014/main" id="{BBC1F640-C58B-462D-8D31-5FD939FFD8E3}"/>
              </a:ext>
            </a:extLst>
          </p:cNvPr>
          <p:cNvSpPr/>
          <p:nvPr/>
        </p:nvSpPr>
        <p:spPr bwMode="auto">
          <a:xfrm>
            <a:off x="10378991" y="4948751"/>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79" name="Group 178">
            <a:extLst>
              <a:ext uri="{FF2B5EF4-FFF2-40B4-BE49-F238E27FC236}">
                <a16:creationId xmlns:a16="http://schemas.microsoft.com/office/drawing/2014/main" id="{EED55488-176F-4943-A2A2-C0ED85A45960}"/>
              </a:ext>
            </a:extLst>
          </p:cNvPr>
          <p:cNvGrpSpPr/>
          <p:nvPr/>
        </p:nvGrpSpPr>
        <p:grpSpPr>
          <a:xfrm>
            <a:off x="10801970" y="5252640"/>
            <a:ext cx="269485" cy="266401"/>
            <a:chOff x="10615894" y="4992237"/>
            <a:chExt cx="269485" cy="266401"/>
          </a:xfrm>
        </p:grpSpPr>
        <p:sp>
          <p:nvSpPr>
            <p:cNvPr id="180" name="Freeform: Shape 179">
              <a:extLst>
                <a:ext uri="{FF2B5EF4-FFF2-40B4-BE49-F238E27FC236}">
                  <a16:creationId xmlns:a16="http://schemas.microsoft.com/office/drawing/2014/main" id="{C13B0B59-BFF7-442A-A2CC-CD3CCA16006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99DAC90-3119-4362-AD09-88F42DCBDA5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0A29DFA-265C-426C-8A5C-BCCC997195D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9DD0F7-5809-443E-A9B3-1C67CEFE535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8CA06BD-D659-4348-B381-7B34BD48CD6D}"/>
              </a:ext>
            </a:extLst>
          </p:cNvPr>
          <p:cNvGrpSpPr/>
          <p:nvPr/>
        </p:nvGrpSpPr>
        <p:grpSpPr>
          <a:xfrm>
            <a:off x="9669812" y="5183473"/>
            <a:ext cx="322878" cy="404734"/>
            <a:chOff x="10293485" y="2197616"/>
            <a:chExt cx="443363" cy="555766"/>
          </a:xfrm>
        </p:grpSpPr>
        <p:sp>
          <p:nvSpPr>
            <p:cNvPr id="185" name="Freeform 128">
              <a:extLst>
                <a:ext uri="{FF2B5EF4-FFF2-40B4-BE49-F238E27FC236}">
                  <a16:creationId xmlns:a16="http://schemas.microsoft.com/office/drawing/2014/main" id="{E5E013F5-F78E-40B5-871D-ACC80CCF0465}"/>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6" name="signup issues" descr="signup issues, key">
              <a:extLst>
                <a:ext uri="{FF2B5EF4-FFF2-40B4-BE49-F238E27FC236}">
                  <a16:creationId xmlns:a16="http://schemas.microsoft.com/office/drawing/2014/main" id="{94DE72B1-F4B7-4647-8A90-0A36AECEB0A8}"/>
                </a:ext>
              </a:extLst>
            </p:cNvPr>
            <p:cNvGrpSpPr/>
            <p:nvPr/>
          </p:nvGrpSpPr>
          <p:grpSpPr>
            <a:xfrm rot="18878040">
              <a:off x="10363384" y="2340879"/>
              <a:ext cx="311736" cy="311677"/>
              <a:chOff x="5411441" y="4807980"/>
              <a:chExt cx="440767" cy="440681"/>
            </a:xfrm>
            <a:solidFill>
              <a:srgbClr val="121D2F"/>
            </a:solidFill>
          </p:grpSpPr>
          <p:sp>
            <p:nvSpPr>
              <p:cNvPr id="187" name="Freeform: Shape 186">
                <a:extLst>
                  <a:ext uri="{FF2B5EF4-FFF2-40B4-BE49-F238E27FC236}">
                    <a16:creationId xmlns:a16="http://schemas.microsoft.com/office/drawing/2014/main" id="{CED08023-A418-4298-82CF-93E73B74EF2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990E7F3-FCC3-4AAA-8AF9-24CE044AAEF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064FBA2-FF77-4FBE-B305-DB2A65C4348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grpSp>
        <p:nvGrpSpPr>
          <p:cNvPr id="3" name="Group 2">
            <a:extLst>
              <a:ext uri="{FF2B5EF4-FFF2-40B4-BE49-F238E27FC236}">
                <a16:creationId xmlns:a16="http://schemas.microsoft.com/office/drawing/2014/main" id="{48A07E0B-EEF3-4E48-AF06-97F78F15CFFA}"/>
              </a:ext>
            </a:extLst>
          </p:cNvPr>
          <p:cNvGrpSpPr/>
          <p:nvPr/>
        </p:nvGrpSpPr>
        <p:grpSpPr>
          <a:xfrm>
            <a:off x="672616" y="2616130"/>
            <a:ext cx="11027664" cy="1444625"/>
            <a:chOff x="672616" y="2616130"/>
            <a:chExt cx="11027664" cy="1444625"/>
          </a:xfrm>
        </p:grpSpPr>
        <p:grpSp>
          <p:nvGrpSpPr>
            <p:cNvPr id="164" name="Group 163">
              <a:extLst>
                <a:ext uri="{FF2B5EF4-FFF2-40B4-BE49-F238E27FC236}">
                  <a16:creationId xmlns:a16="http://schemas.microsoft.com/office/drawing/2014/main" id="{F3E04BE3-E2FA-498B-A57C-878D24FE9D61}"/>
                </a:ext>
              </a:extLst>
            </p:cNvPr>
            <p:cNvGrpSpPr/>
            <p:nvPr/>
          </p:nvGrpSpPr>
          <p:grpSpPr>
            <a:xfrm>
              <a:off x="672616" y="2616130"/>
              <a:ext cx="11027664" cy="1444625"/>
              <a:chOff x="571501" y="1504949"/>
              <a:chExt cx="11027664" cy="1444625"/>
            </a:xfrm>
          </p:grpSpPr>
          <p:sp>
            <p:nvSpPr>
              <p:cNvPr id="165" name="Rounded Rectangle 5">
                <a:extLst>
                  <a:ext uri="{FF2B5EF4-FFF2-40B4-BE49-F238E27FC236}">
                    <a16:creationId xmlns:a16="http://schemas.microsoft.com/office/drawing/2014/main" id="{BD8A4A6E-1F02-4A5C-899D-CB2AE800F63F}"/>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166" name="Group 165">
                <a:extLst>
                  <a:ext uri="{FF2B5EF4-FFF2-40B4-BE49-F238E27FC236}">
                    <a16:creationId xmlns:a16="http://schemas.microsoft.com/office/drawing/2014/main" id="{AE00DC1F-612B-4826-8C6B-1296B0632596}"/>
                  </a:ext>
                </a:extLst>
              </p:cNvPr>
              <p:cNvGrpSpPr/>
              <p:nvPr/>
            </p:nvGrpSpPr>
            <p:grpSpPr>
              <a:xfrm>
                <a:off x="1993073" y="2381458"/>
                <a:ext cx="7299468" cy="376526"/>
                <a:chOff x="2002598" y="2241758"/>
                <a:chExt cx="7299468" cy="376526"/>
              </a:xfrm>
            </p:grpSpPr>
            <p:pic>
              <p:nvPicPr>
                <p:cNvPr id="171" name="Picture 4">
                  <a:extLst>
                    <a:ext uri="{FF2B5EF4-FFF2-40B4-BE49-F238E27FC236}">
                      <a16:creationId xmlns:a16="http://schemas.microsoft.com/office/drawing/2014/main" id="{C96889A7-8798-4312-954E-A00CC8C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a:extLst>
                    <a:ext uri="{FF2B5EF4-FFF2-40B4-BE49-F238E27FC236}">
                      <a16:creationId xmlns:a16="http://schemas.microsoft.com/office/drawing/2014/main" id="{D7DAB4D9-65A8-41F0-B48D-FD84586D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2314" y="2341799"/>
                  <a:ext cx="513316" cy="221555"/>
                </a:xfrm>
                <a:prstGeom prst="rect">
                  <a:avLst/>
                </a:prstGeom>
              </p:spPr>
            </p:pic>
            <p:pic>
              <p:nvPicPr>
                <p:cNvPr id="173" name="Picture 2">
                  <a:extLst>
                    <a:ext uri="{FF2B5EF4-FFF2-40B4-BE49-F238E27FC236}">
                      <a16:creationId xmlns:a16="http://schemas.microsoft.com/office/drawing/2014/main" id="{885437F9-3475-471E-AE64-433283B66E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A picture containing clipart&#10;&#10;Description automatically generated">
                  <a:extLst>
                    <a:ext uri="{FF2B5EF4-FFF2-40B4-BE49-F238E27FC236}">
                      <a16:creationId xmlns:a16="http://schemas.microsoft.com/office/drawing/2014/main" id="{2FFF044F-ED8C-4A45-9492-319C3791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175" name="Picture 174" descr="A picture containing clipart&#10;&#10;Description automatically generated">
                  <a:extLst>
                    <a:ext uri="{FF2B5EF4-FFF2-40B4-BE49-F238E27FC236}">
                      <a16:creationId xmlns:a16="http://schemas.microsoft.com/office/drawing/2014/main" id="{87A65C13-264A-4C9E-B02B-684D314AC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177" name="Rectangle 176">
                  <a:extLst>
                    <a:ext uri="{FF2B5EF4-FFF2-40B4-BE49-F238E27FC236}">
                      <a16:creationId xmlns:a16="http://schemas.microsoft.com/office/drawing/2014/main" id="{EE864C19-8A2A-42F0-9C54-DFF8DA715323}"/>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167" name="Group 166">
                <a:extLst>
                  <a:ext uri="{FF2B5EF4-FFF2-40B4-BE49-F238E27FC236}">
                    <a16:creationId xmlns:a16="http://schemas.microsoft.com/office/drawing/2014/main" id="{AFD57806-5A32-4E7D-B69A-5EE66F215EF5}"/>
                  </a:ext>
                </a:extLst>
              </p:cNvPr>
              <p:cNvGrpSpPr/>
              <p:nvPr/>
            </p:nvGrpSpPr>
            <p:grpSpPr>
              <a:xfrm>
                <a:off x="1059657" y="2105674"/>
                <a:ext cx="10048875" cy="184666"/>
                <a:chOff x="1181100" y="2026588"/>
                <a:chExt cx="10048875" cy="184666"/>
              </a:xfrm>
            </p:grpSpPr>
            <p:sp>
              <p:nvSpPr>
                <p:cNvPr id="168" name="TextBox 167">
                  <a:extLst>
                    <a:ext uri="{FF2B5EF4-FFF2-40B4-BE49-F238E27FC236}">
                      <a16:creationId xmlns:a16="http://schemas.microsoft.com/office/drawing/2014/main" id="{C65EACEE-DCF9-4DF3-8086-AE062FEE638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169" name="Straight Connector 168">
                  <a:extLst>
                    <a:ext uri="{FF2B5EF4-FFF2-40B4-BE49-F238E27FC236}">
                      <a16:creationId xmlns:a16="http://schemas.microsoft.com/office/drawing/2014/main" id="{AACC05A3-37B3-4DA3-8D9C-92E05BD98250}"/>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9D792C-0052-4012-AE0D-3AB35AF85650}"/>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0" name="app development" descr="application development">
              <a:extLst>
                <a:ext uri="{FF2B5EF4-FFF2-40B4-BE49-F238E27FC236}">
                  <a16:creationId xmlns:a16="http://schemas.microsoft.com/office/drawing/2014/main" id="{694CAA0F-0A50-48F8-830A-8477CC2F78F7}"/>
                </a:ext>
              </a:extLst>
            </p:cNvPr>
            <p:cNvGrpSpPr/>
            <p:nvPr/>
          </p:nvGrpSpPr>
          <p:grpSpPr>
            <a:xfrm>
              <a:off x="4863994" y="2763735"/>
              <a:ext cx="435080" cy="262354"/>
              <a:chOff x="1619314" y="4920550"/>
              <a:chExt cx="500421" cy="301755"/>
            </a:xfrm>
          </p:grpSpPr>
          <p:sp>
            <p:nvSpPr>
              <p:cNvPr id="191" name="Freeform: Shape 190">
                <a:extLst>
                  <a:ext uri="{FF2B5EF4-FFF2-40B4-BE49-F238E27FC236}">
                    <a16:creationId xmlns:a16="http://schemas.microsoft.com/office/drawing/2014/main" id="{71CE9C4B-E829-4392-8ED0-4DC64BB40A8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86093A7-7719-4FC5-9354-B798366D3D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A13B01B-E166-465D-A479-CA09646595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8620F0F-6C6D-4B35-86FB-48A4CB41A9F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Image result for c++ logo">
              <a:extLst>
                <a:ext uri="{FF2B5EF4-FFF2-40B4-BE49-F238E27FC236}">
                  <a16:creationId xmlns:a16="http://schemas.microsoft.com/office/drawing/2014/main" id="{C31FAAD5-5DE3-4295-AA60-B8E8006A2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9883" y="3485389"/>
              <a:ext cx="392856" cy="43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70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lvl="0" algn="r">
              <a:lnSpc>
                <a:spcPct val="90000"/>
              </a:lnSpc>
              <a:defRPr/>
            </a:pPr>
            <a:r>
              <a:rPr lang="en-US" sz="1100">
                <a:solidFill>
                  <a:srgbClr val="0078D4"/>
                </a:solidFill>
                <a:cs typeface="Segoe UI" pitchFamily="34" charset="0"/>
              </a:rPr>
              <a:t>Secure communication with </a:t>
            </a:r>
            <a:r>
              <a:rPr lang="en-US" sz="1100" err="1">
                <a:solidFill>
                  <a:srgbClr val="0078D4"/>
                </a:solidFill>
                <a:cs typeface="Segoe UI" pitchFamily="34" charset="0"/>
              </a:rPr>
              <a:t>mTLS</a:t>
            </a:r>
            <a:endParaRPr lang="en-US" sz="1100">
              <a:solidFill>
                <a:srgbClr val="0078D4"/>
              </a:solidFill>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component </a:t>
            </a:r>
            <a:r>
              <a:rPr kumimoji="0" lang="en-US" sz="3600" b="0" i="0" u="none" strike="noStrike" kern="1200" cap="none" spc="0" normalizeH="0" baseline="0" noProof="0">
                <a:ln>
                  <a:noFill/>
                </a:ln>
                <a:solidFill>
                  <a:srgbClr val="000000"/>
                </a:solidFill>
                <a:effectLst/>
                <a:uLnTx/>
                <a:uFillTx/>
                <a:latin typeface="Segoe UI Semibold"/>
                <a:ea typeface="+mn-ea"/>
                <a:cs typeface="+mn-cs"/>
              </a:rPr>
              <a:t>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Common questions?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050340"/>
          </a:xfrm>
        </p:spPr>
        <p:txBody>
          <a:bodyPr/>
          <a:lstStyle/>
          <a:p>
            <a:r>
              <a:rPr lang="en-US"/>
              <a:t>Is Dapr a service mesh?</a:t>
            </a:r>
          </a:p>
          <a:p>
            <a:r>
              <a:rPr lang="en-US"/>
              <a:t>Does Dapr work with </a:t>
            </a:r>
            <a:r>
              <a:rPr lang="en-US" err="1"/>
              <a:t>autoscalers</a:t>
            </a:r>
            <a:r>
              <a:rPr lang="en-US"/>
              <a:t> like KEDA?</a:t>
            </a:r>
          </a:p>
          <a:p>
            <a:r>
              <a:rPr lang="en-US"/>
              <a:t>Does Dapr work with reverse proxy servers like NGINX, </a:t>
            </a:r>
            <a:r>
              <a:rPr lang="en-US" err="1"/>
              <a:t>Traefik</a:t>
            </a:r>
            <a:r>
              <a:rPr lang="en-US"/>
              <a: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80548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1776506" y="1261866"/>
            <a:ext cx="6259362"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201" name="Rectangle 200">
            <a:extLst>
              <a:ext uri="{FF2B5EF4-FFF2-40B4-BE49-F238E27FC236}">
                <a16:creationId xmlns:a16="http://schemas.microsoft.com/office/drawing/2014/main" id="{29B20841-1380-4C77-98BE-227EB643932F}"/>
              </a:ext>
            </a:extLst>
          </p:cNvPr>
          <p:cNvSpPr/>
          <p:nvPr/>
        </p:nvSpPr>
        <p:spPr bwMode="auto">
          <a:xfrm>
            <a:off x="2385400" y="1345542"/>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2" name="Rectangle 201">
            <a:extLst>
              <a:ext uri="{FF2B5EF4-FFF2-40B4-BE49-F238E27FC236}">
                <a16:creationId xmlns:a16="http://schemas.microsoft.com/office/drawing/2014/main" id="{F90E3101-17FE-4543-B29D-DA31F69B2C97}"/>
              </a:ext>
            </a:extLst>
          </p:cNvPr>
          <p:cNvSpPr/>
          <p:nvPr/>
        </p:nvSpPr>
        <p:spPr bwMode="auto">
          <a:xfrm>
            <a:off x="2588441" y="1582545"/>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2856600" y="1836118"/>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17332" y="771831"/>
            <a:ext cx="775208" cy="775208"/>
          </a:xfrm>
          <a:prstGeom prst="rect">
            <a:avLst/>
          </a:prstGeom>
          <a:effectLst/>
        </p:spPr>
      </p:pic>
      <p:grpSp>
        <p:nvGrpSpPr>
          <p:cNvPr id="162" name="Group 161">
            <a:extLst>
              <a:ext uri="{FF2B5EF4-FFF2-40B4-BE49-F238E27FC236}">
                <a16:creationId xmlns:a16="http://schemas.microsoft.com/office/drawing/2014/main" id="{B68F3260-E3BA-458C-A6C2-2E7D03D8AB7E}"/>
              </a:ext>
            </a:extLst>
          </p:cNvPr>
          <p:cNvGrpSpPr/>
          <p:nvPr/>
        </p:nvGrpSpPr>
        <p:grpSpPr>
          <a:xfrm>
            <a:off x="4575551" y="2210368"/>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1A1A1A"/>
                  </a:solidFill>
                  <a:latin typeface="Segoe UI"/>
                  <a:ea typeface="Segoe UI" pitchFamily="34" charset="0"/>
                  <a:cs typeface="Segoe UI" pitchFamily="34" charset="0"/>
                </a:rPr>
                <a:t>d</a:t>
              </a: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B538BD3-5665-47A1-8D53-B8DF7DD3309E}"/>
              </a:ext>
            </a:extLst>
          </p:cNvPr>
          <p:cNvGrpSpPr/>
          <p:nvPr/>
        </p:nvGrpSpPr>
        <p:grpSpPr>
          <a:xfrm>
            <a:off x="5847149" y="2022001"/>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532258" y="2879916"/>
              <a:ext cx="574814" cy="447652"/>
            </a:xfrm>
            <a:prstGeom prst="rect">
              <a:avLst/>
            </a:prstGeom>
          </p:spPr>
        </p:pic>
      </p:grpSp>
      <p:grpSp>
        <p:nvGrpSpPr>
          <p:cNvPr id="6" name="Group 5">
            <a:extLst>
              <a:ext uri="{FF2B5EF4-FFF2-40B4-BE49-F238E27FC236}">
                <a16:creationId xmlns:a16="http://schemas.microsoft.com/office/drawing/2014/main" id="{C555324F-1638-4FE6-9569-343A189ED4CF}"/>
              </a:ext>
            </a:extLst>
          </p:cNvPr>
          <p:cNvGrpSpPr/>
          <p:nvPr/>
        </p:nvGrpSpPr>
        <p:grpSpPr>
          <a:xfrm>
            <a:off x="3030331" y="2058220"/>
            <a:ext cx="1482070" cy="946425"/>
            <a:chOff x="4231632" y="2648579"/>
            <a:chExt cx="1482070" cy="946425"/>
          </a:xfrm>
        </p:grpSpPr>
        <p:sp>
          <p:nvSpPr>
            <p:cNvPr id="148" name="Rounded Rectangle 5">
              <a:extLst>
                <a:ext uri="{FF2B5EF4-FFF2-40B4-BE49-F238E27FC236}">
                  <a16:creationId xmlns:a16="http://schemas.microsoft.com/office/drawing/2014/main" id="{B8A63340-BA71-47D5-B12C-6227314F81E6}"/>
                </a:ext>
              </a:extLst>
            </p:cNvPr>
            <p:cNvSpPr/>
            <p:nvPr/>
          </p:nvSpPr>
          <p:spPr bwMode="auto">
            <a:xfrm>
              <a:off x="4231632" y="2648579"/>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4469121" y="3331972"/>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4776229" y="3003436"/>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KEDA and </a:t>
            </a:r>
            <a:r>
              <a:rPr lang="en-US" err="1"/>
              <a:t>Linkerd</a:t>
            </a:r>
            <a:endParaRPr lang="en-US"/>
          </a:p>
        </p:txBody>
      </p:sp>
      <p:grpSp>
        <p:nvGrpSpPr>
          <p:cNvPr id="7" name="Group 6">
            <a:extLst>
              <a:ext uri="{FF2B5EF4-FFF2-40B4-BE49-F238E27FC236}">
                <a16:creationId xmlns:a16="http://schemas.microsoft.com/office/drawing/2014/main" id="{ED19D9C8-BE86-4DBA-AD8D-1436BF42675B}"/>
              </a:ext>
            </a:extLst>
          </p:cNvPr>
          <p:cNvGrpSpPr/>
          <p:nvPr/>
        </p:nvGrpSpPr>
        <p:grpSpPr>
          <a:xfrm>
            <a:off x="5703968" y="4665496"/>
            <a:ext cx="1718951" cy="1318193"/>
            <a:chOff x="1168086" y="4162800"/>
            <a:chExt cx="1718951" cy="1318193"/>
          </a:xfrm>
        </p:grpSpPr>
        <p:sp>
          <p:nvSpPr>
            <p:cNvPr id="115" name="Rectangle 114">
              <a:extLst>
                <a:ext uri="{FF2B5EF4-FFF2-40B4-BE49-F238E27FC236}">
                  <a16:creationId xmlns:a16="http://schemas.microsoft.com/office/drawing/2014/main" id="{A534E951-8B94-46CC-BE90-761553AD7260}"/>
                </a:ext>
              </a:extLst>
            </p:cNvPr>
            <p:cNvSpPr/>
            <p:nvPr/>
          </p:nvSpPr>
          <p:spPr bwMode="auto">
            <a:xfrm>
              <a:off x="1168086" y="4162800"/>
              <a:ext cx="1718951"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1" name="Rounded Rectangle 5">
              <a:extLst>
                <a:ext uri="{FF2B5EF4-FFF2-40B4-BE49-F238E27FC236}">
                  <a16:creationId xmlns:a16="http://schemas.microsoft.com/office/drawing/2014/main" id="{49D5BA86-6859-4C7B-9027-912DE3254E70}"/>
                </a:ext>
              </a:extLst>
            </p:cNvPr>
            <p:cNvSpPr/>
            <p:nvPr/>
          </p:nvSpPr>
          <p:spPr bwMode="auto">
            <a:xfrm>
              <a:off x="1294733" y="4428757"/>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0" name="Picture 2" descr="Logo Subtext">
              <a:extLst>
                <a:ext uri="{FF2B5EF4-FFF2-40B4-BE49-F238E27FC236}">
                  <a16:creationId xmlns:a16="http://schemas.microsoft.com/office/drawing/2014/main" id="{2ADC751C-6C9F-423E-86B9-D41C082D3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726" y="4695059"/>
              <a:ext cx="1155122" cy="45009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ounded Rectangle 5">
            <a:extLst>
              <a:ext uri="{FF2B5EF4-FFF2-40B4-BE49-F238E27FC236}">
                <a16:creationId xmlns:a16="http://schemas.microsoft.com/office/drawing/2014/main" id="{0FE86FA9-86FF-4DAB-9B0A-67A0B25008F3}"/>
              </a:ext>
            </a:extLst>
          </p:cNvPr>
          <p:cNvSpPr/>
          <p:nvPr/>
        </p:nvSpPr>
        <p:spPr bwMode="auto">
          <a:xfrm>
            <a:off x="5847149" y="3142006"/>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8" name="Picture 10" descr="Image result for linkerd images">
            <a:extLst>
              <a:ext uri="{FF2B5EF4-FFF2-40B4-BE49-F238E27FC236}">
                <a16:creationId xmlns:a16="http://schemas.microsoft.com/office/drawing/2014/main" id="{42D4BECF-F0BE-411D-89DC-13DD6F108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1409" y="3392449"/>
            <a:ext cx="1180540" cy="636982"/>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a:extLst>
              <a:ext uri="{FF2B5EF4-FFF2-40B4-BE49-F238E27FC236}">
                <a16:creationId xmlns:a16="http://schemas.microsoft.com/office/drawing/2014/main" id="{0E36356D-EF51-43F0-825A-53315E3074C2}"/>
              </a:ext>
            </a:extLst>
          </p:cNvPr>
          <p:cNvCxnSpPr>
            <a:cxnSpLocks/>
          </p:cNvCxnSpPr>
          <p:nvPr/>
        </p:nvCxnSpPr>
        <p:spPr>
          <a:xfrm>
            <a:off x="4593895" y="2664644"/>
            <a:ext cx="1171722" cy="950574"/>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21FE4FF7-BB34-4711-9C23-9B449FFA4AEE}"/>
              </a:ext>
            </a:extLst>
          </p:cNvPr>
          <p:cNvSpPr/>
          <p:nvPr/>
        </p:nvSpPr>
        <p:spPr bwMode="auto">
          <a:xfrm>
            <a:off x="9924351" y="332208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86" name="Picture 2" descr="Image result for rabbitmq logo">
            <a:extLst>
              <a:ext uri="{FF2B5EF4-FFF2-40B4-BE49-F238E27FC236}">
                <a16:creationId xmlns:a16="http://schemas.microsoft.com/office/drawing/2014/main" id="{CDAA5064-630D-4995-B97D-790BE7574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124" y="3767913"/>
            <a:ext cx="847130" cy="173771"/>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Straight Arrow Connector 188">
            <a:extLst>
              <a:ext uri="{FF2B5EF4-FFF2-40B4-BE49-F238E27FC236}">
                <a16:creationId xmlns:a16="http://schemas.microsoft.com/office/drawing/2014/main" id="{01B3526F-5928-440E-92B5-9950D94EB02D}"/>
              </a:ext>
            </a:extLst>
          </p:cNvPr>
          <p:cNvCxnSpPr>
            <a:cxnSpLocks/>
            <a:stCxn id="115" idx="3"/>
            <a:endCxn id="184" idx="2"/>
          </p:cNvCxnSpPr>
          <p:nvPr/>
        </p:nvCxnSpPr>
        <p:spPr>
          <a:xfrm flipV="1">
            <a:off x="7422919" y="3873113"/>
            <a:ext cx="2501432" cy="1451480"/>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42F690-FB31-43BF-B42A-2A4BE8A33FD8}"/>
              </a:ext>
            </a:extLst>
          </p:cNvPr>
          <p:cNvCxnSpPr>
            <a:cxnSpLocks/>
            <a:stCxn id="131" idx="3"/>
          </p:cNvCxnSpPr>
          <p:nvPr/>
        </p:nvCxnSpPr>
        <p:spPr>
          <a:xfrm>
            <a:off x="7329219" y="2495214"/>
            <a:ext cx="2595132" cy="1187016"/>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0ABA314-816D-47E8-A3F7-EA4CEC3EC48A}"/>
              </a:ext>
            </a:extLst>
          </p:cNvPr>
          <p:cNvCxnSpPr>
            <a:cxnSpLocks/>
          </p:cNvCxnSpPr>
          <p:nvPr/>
        </p:nvCxnSpPr>
        <p:spPr>
          <a:xfrm flipV="1">
            <a:off x="4313396" y="4222361"/>
            <a:ext cx="0" cy="709092"/>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9C139A3C-C174-4B45-9B10-D59E08603003}"/>
              </a:ext>
            </a:extLst>
          </p:cNvPr>
          <p:cNvSpPr/>
          <p:nvPr/>
        </p:nvSpPr>
        <p:spPr>
          <a:xfrm>
            <a:off x="4392424" y="4524526"/>
            <a:ext cx="780448" cy="14097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Scale pods</a:t>
            </a:r>
          </a:p>
        </p:txBody>
      </p:sp>
      <p:sp>
        <p:nvSpPr>
          <p:cNvPr id="203" name="Rectangle 202">
            <a:extLst>
              <a:ext uri="{FF2B5EF4-FFF2-40B4-BE49-F238E27FC236}">
                <a16:creationId xmlns:a16="http://schemas.microsoft.com/office/drawing/2014/main" id="{FF7D3065-77C4-416C-8ED6-1875B1D6E8BD}"/>
              </a:ext>
            </a:extLst>
          </p:cNvPr>
          <p:cNvSpPr/>
          <p:nvPr/>
        </p:nvSpPr>
        <p:spPr>
          <a:xfrm>
            <a:off x="9863395" y="3000838"/>
            <a:ext cx="2252335" cy="1384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External trigger resource</a:t>
            </a:r>
          </a:p>
        </p:txBody>
      </p:sp>
      <p:sp>
        <p:nvSpPr>
          <p:cNvPr id="205" name="Rectangle 204">
            <a:extLst>
              <a:ext uri="{FF2B5EF4-FFF2-40B4-BE49-F238E27FC236}">
                <a16:creationId xmlns:a16="http://schemas.microsoft.com/office/drawing/2014/main" id="{72966684-991D-4940-9BFD-E125EB52978D}"/>
              </a:ext>
            </a:extLst>
          </p:cNvPr>
          <p:cNvSpPr/>
          <p:nvPr/>
        </p:nvSpPr>
        <p:spPr bwMode="auto">
          <a:xfrm>
            <a:off x="3453920" y="4968003"/>
            <a:ext cx="1718951" cy="61490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Horizonal pod </a:t>
            </a:r>
            <a:r>
              <a:rPr lang="en-US" sz="1200">
                <a:solidFill>
                  <a:srgbClr val="1A1A1A"/>
                </a:solidFill>
                <a:latin typeface="Segoe UI Semibold" panose="020B0702040204020203" pitchFamily="34" charset="0"/>
                <a:cs typeface="Segoe UI Semibold" panose="020B0702040204020203" pitchFamily="34" charset="0"/>
              </a:rPr>
              <a:t>a</a:t>
            </a:r>
            <a:r>
              <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utoscaler</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B1A7FF35-0540-4EB7-A5B9-080A172518D1}"/>
              </a:ext>
            </a:extLst>
          </p:cNvPr>
          <p:cNvCxnSpPr>
            <a:cxnSpLocks/>
            <a:stCxn id="205" idx="3"/>
          </p:cNvCxnSpPr>
          <p:nvPr/>
        </p:nvCxnSpPr>
        <p:spPr>
          <a:xfrm>
            <a:off x="5172871" y="5275455"/>
            <a:ext cx="539007" cy="0"/>
          </a:xfrm>
          <a:prstGeom prst="straightConnector1">
            <a:avLst/>
          </a:prstGeom>
          <a:ln w="19050">
            <a:solidFill>
              <a:schemeClr val="accent1"/>
            </a:solidFill>
            <a:prstDash val="solid"/>
            <a:headEnd type="arrow"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3148" y="1337342"/>
            <a:ext cx="9960275" cy="2539872"/>
          </a:xfrm>
        </p:spPr>
        <p:txBody>
          <a:bodyPr/>
          <a:lstStyle/>
          <a:p>
            <a:r>
              <a:rPr lang="en-GB" b="1" dirty="0" err="1"/>
              <a:t>Dapr</a:t>
            </a:r>
            <a:br>
              <a:rPr lang="en-GB" b="1" dirty="0"/>
            </a:br>
            <a:r>
              <a:rPr lang="en-GB" sz="3200" b="1" dirty="0"/>
              <a:t>Run Microservices in Azure without SDKs or vendor lock-in</a:t>
            </a:r>
          </a:p>
        </p:txBody>
      </p:sp>
      <p:sp>
        <p:nvSpPr>
          <p:cNvPr id="7" name="CuadroTexto 7">
            <a:extLst>
              <a:ext uri="{FF2B5EF4-FFF2-40B4-BE49-F238E27FC236}">
                <a16:creationId xmlns:a16="http://schemas.microsoft.com/office/drawing/2014/main" id="{58148BFF-49DC-4E43-B9C3-FD4B5E60CCED}"/>
              </a:ext>
            </a:extLst>
          </p:cNvPr>
          <p:cNvSpPr txBox="1"/>
          <p:nvPr/>
        </p:nvSpPr>
        <p:spPr>
          <a:xfrm>
            <a:off x="669044" y="4305488"/>
            <a:ext cx="395505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Carlos Mendible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Azure </a:t>
            </a:r>
            <a:r>
              <a:rPr lang="es-ES" sz="1800" dirty="0" err="1">
                <a:gradFill>
                  <a:gsLst>
                    <a:gs pos="91000">
                      <a:schemeClr val="tx1"/>
                    </a:gs>
                    <a:gs pos="0">
                      <a:schemeClr val="tx1"/>
                    </a:gs>
                  </a:gsLst>
                  <a:lin ang="5400000" scaled="0"/>
                </a:gradFill>
                <a:latin typeface="+mj-lt"/>
              </a:rPr>
              <a:t>Evangelist</a:t>
            </a:r>
            <a:r>
              <a:rPr lang="es-ES" sz="1800" dirty="0">
                <a:gradFill>
                  <a:gsLst>
                    <a:gs pos="91000">
                      <a:schemeClr val="tx1"/>
                    </a:gs>
                    <a:gs pos="0">
                      <a:schemeClr val="tx1"/>
                    </a:gs>
                  </a:gsLst>
                  <a:lin ang="5400000" scaled="0"/>
                </a:gradFill>
                <a:latin typeface="+mj-lt"/>
              </a:rPr>
              <a:t> @</a:t>
            </a:r>
            <a:r>
              <a:rPr lang="es-ES" sz="1800" dirty="0" err="1">
                <a:gradFill>
                  <a:gsLst>
                    <a:gs pos="91000">
                      <a:schemeClr val="tx1"/>
                    </a:gs>
                    <a:gs pos="0">
                      <a:schemeClr val="tx1"/>
                    </a:gs>
                  </a:gsLst>
                  <a:lin ang="5400000" scaled="0"/>
                </a:gradFill>
                <a:latin typeface="+mj-lt"/>
              </a:rPr>
              <a:t>everis</a:t>
            </a:r>
            <a:r>
              <a:rPr lang="es-ES" sz="1800" dirty="0">
                <a:gradFill>
                  <a:gsLst>
                    <a:gs pos="91000">
                      <a:schemeClr val="tx1"/>
                    </a:gs>
                    <a:gs pos="0">
                      <a:schemeClr val="tx1"/>
                    </a:gs>
                  </a:gsLst>
                  <a:lin ang="5400000" scaled="0"/>
                </a:gradFill>
                <a:latin typeface="+mj-l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Azure &amp; </a:t>
            </a:r>
            <a:r>
              <a:rPr lang="es-ES" sz="1800" dirty="0" err="1">
                <a:gradFill>
                  <a:gsLst>
                    <a:gs pos="91000">
                      <a:schemeClr val="tx1"/>
                    </a:gs>
                    <a:gs pos="0">
                      <a:schemeClr val="tx1"/>
                    </a:gs>
                  </a:gsLst>
                  <a:lin ang="5400000" scaled="0"/>
                </a:gradFill>
                <a:latin typeface="+mj-lt"/>
              </a:rPr>
              <a:t>Developer</a:t>
            </a:r>
            <a:r>
              <a:rPr lang="es-ES" sz="1800" dirty="0">
                <a:gradFill>
                  <a:gsLst>
                    <a:gs pos="91000">
                      <a:schemeClr val="tx1"/>
                    </a:gs>
                    <a:gs pos="0">
                      <a:schemeClr val="tx1"/>
                    </a:gs>
                  </a:gsLst>
                  <a:lin ang="5400000" scaled="0"/>
                </a:gradFill>
                <a:latin typeface="+mj-lt"/>
              </a:rPr>
              <a:t> Technologies MVP</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@cmendibl3</a:t>
            </a:r>
          </a:p>
        </p:txBody>
      </p:sp>
      <p:sp>
        <p:nvSpPr>
          <p:cNvPr id="10" name="CuadroTexto 7">
            <a:extLst>
              <a:ext uri="{FF2B5EF4-FFF2-40B4-BE49-F238E27FC236}">
                <a16:creationId xmlns:a16="http://schemas.microsoft.com/office/drawing/2014/main" id="{73CBB9DF-0372-48A7-8D29-395156A1DAFD}"/>
              </a:ext>
            </a:extLst>
          </p:cNvPr>
          <p:cNvSpPr txBox="1"/>
          <p:nvPr/>
        </p:nvSpPr>
        <p:spPr>
          <a:xfrm>
            <a:off x="4889873" y="4305490"/>
            <a:ext cx="39550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Sergio Navarro Pino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err="1">
                <a:gradFill>
                  <a:gsLst>
                    <a:gs pos="91000">
                      <a:schemeClr val="tx1"/>
                    </a:gs>
                    <a:gs pos="0">
                      <a:schemeClr val="tx1"/>
                    </a:gs>
                  </a:gsLst>
                  <a:lin ang="5400000" scaled="0"/>
                </a:gradFill>
                <a:latin typeface="+mj-lt"/>
              </a:rPr>
              <a:t>Tech</a:t>
            </a:r>
            <a:r>
              <a:rPr lang="es-ES" sz="1800" dirty="0">
                <a:gradFill>
                  <a:gsLst>
                    <a:gs pos="91000">
                      <a:schemeClr val="tx1"/>
                    </a:gs>
                    <a:gs pos="0">
                      <a:schemeClr val="tx1"/>
                    </a:gs>
                  </a:gsLst>
                  <a:lin ang="5400000" scaled="0"/>
                </a:gradFill>
                <a:latin typeface="+mj-lt"/>
              </a:rPr>
              <a:t> Lead @</a:t>
            </a:r>
            <a:r>
              <a:rPr lang="es-ES" sz="1800" dirty="0" err="1">
                <a:gradFill>
                  <a:gsLst>
                    <a:gs pos="91000">
                      <a:schemeClr val="tx1"/>
                    </a:gs>
                    <a:gs pos="0">
                      <a:schemeClr val="tx1"/>
                    </a:gs>
                  </a:gsLst>
                  <a:lin ang="5400000" scaled="0"/>
                </a:gradFill>
                <a:latin typeface="+mj-lt"/>
              </a:rPr>
              <a:t>Analyticalways</a:t>
            </a:r>
            <a:endParaRPr lang="es-ES" sz="1800" dirty="0">
              <a:gradFill>
                <a:gsLst>
                  <a:gs pos="91000">
                    <a:schemeClr val="tx1"/>
                  </a:gs>
                  <a:gs pos="0">
                    <a:schemeClr val="tx1"/>
                  </a:gs>
                </a:gsLst>
                <a:lin ang="5400000" scaled="0"/>
              </a:gra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a:t>
            </a:r>
            <a:r>
              <a:rPr lang="es-ES" sz="1800" dirty="0" err="1">
                <a:gradFill>
                  <a:gsLst>
                    <a:gs pos="91000">
                      <a:schemeClr val="tx1"/>
                    </a:gs>
                    <a:gs pos="0">
                      <a:schemeClr val="tx1"/>
                    </a:gs>
                  </a:gsLst>
                  <a:lin ang="5400000" scaled="0"/>
                </a:gradFill>
                <a:latin typeface="+mj-lt"/>
              </a:rPr>
              <a:t>snavarropino</a:t>
            </a:r>
            <a:endParaRPr lang="es-ES" sz="1800" dirty="0">
              <a:gradFill>
                <a:gsLst>
                  <a:gs pos="91000">
                    <a:schemeClr val="tx1"/>
                  </a:gs>
                  <a:gs pos="0">
                    <a:schemeClr val="tx1"/>
                  </a:gs>
                </a:gsLst>
                <a:lin ang="5400000" scaled="0"/>
              </a:gradFill>
              <a:latin typeface="+mj-lt"/>
            </a:endParaRPr>
          </a:p>
        </p:txBody>
      </p:sp>
    </p:spTree>
    <p:custDataLst>
      <p:tags r:id="rId1"/>
    </p:custDataLst>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Dapr state management</a:t>
            </a:r>
          </a:p>
          <a:p>
            <a:pPr algn="ctr"/>
            <a:r>
              <a:rPr lang="en-US" sz="5000"/>
              <a:t>and 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r>
                <a:rPr lang="en-US" sz="1200" err="1">
                  <a:solidFill>
                    <a:schemeClr val="tx1"/>
                  </a:solidFill>
                  <a:latin typeface="Consolas" panose="020B0609020204030204" pitchFamily="49" charset="0"/>
                  <a:ea typeface="Segoe UI Symbol"/>
                </a:rPr>
                <a:t>topic":"order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"item":"</a:t>
              </a:r>
              <a:r>
                <a:rPr lang="en-US" sz="1200" err="1">
                  <a:solidFill>
                    <a:schemeClr val="tx1"/>
                  </a:solidFill>
                  <a:latin typeface="Consolas" panose="020B0609020204030204" pitchFamily="49" charset="0"/>
                  <a:ea typeface="Segoe UI Symbol"/>
                </a:rPr>
                <a:t>ZeroDay</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t>
              </a:r>
              <a:r>
                <a:rPr lang="en-US" sz="1400">
                  <a:solidFill>
                    <a:schemeClr val="tx1"/>
                  </a:solidFill>
                  <a:latin typeface="+mj-lt"/>
                </a:rPr>
                <a:t>shipping</a:t>
              </a:r>
              <a:r>
                <a:rPr kumimoji="0" lang="en-US" sz="1400" b="0" i="0" u="none" strike="noStrike" kern="1200" cap="none" spc="0" normalizeH="0" baseline="0" noProof="0">
                  <a:ln>
                    <a:noFill/>
                  </a:ln>
                  <a:solidFill>
                    <a:schemeClr val="tx1"/>
                  </a:solidFill>
                  <a:effectLst/>
                  <a:uLnTx/>
                  <a:uFillTx/>
                  <a:latin typeface="+mj-lt"/>
                  <a:ea typeface="+mn-ea"/>
                  <a:cs typeface="+mn-cs"/>
                </a:rPr>
                <a:t>”</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algn="ctr"/>
              <a:r>
                <a:rPr lang="en-US" sz="1600" b="1">
                  <a:latin typeface="+mj-lt"/>
                </a:rPr>
                <a:t>Get / Post</a:t>
              </a:r>
              <a:endParaRPr lang="en-US" sz="1600">
                <a:latin typeface="+mj-lt"/>
              </a:endParaRPr>
            </a:p>
            <a:p>
              <a:pPr algn="ctr"/>
              <a:r>
                <a:rPr lang="en-US" sz="1200">
                  <a:solidFill>
                    <a:schemeClr val="accent1"/>
                  </a:solidFill>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triggers: 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"data":</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"sku":"v100",</a:t>
              </a:r>
            </a:p>
            <a:p>
              <a:pPr lvl="0" defTabSz="932472" fontAlgn="base">
                <a:spcBef>
                  <a:spcPct val="0"/>
                </a:spcBef>
              </a:pPr>
              <a:r>
                <a:rPr lang="en-US" sz="1200">
                  <a:solidFill>
                    <a:schemeClr val="tx1"/>
                  </a:solidFill>
                  <a:latin typeface="Consolas" panose="020B0609020204030204" pitchFamily="49" charset="0"/>
                  <a:ea typeface="Segoe UI Symbol"/>
                </a:rPr>
                <a:t>    "quantity":"50"</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2394F3-0295-4ECA-9619-58EC27F42266}"/>
              </a:ext>
            </a:extLst>
          </p:cNvPr>
          <p:cNvGrpSpPr/>
          <p:nvPr/>
        </p:nvGrpSpPr>
        <p:grpSpPr>
          <a:xfrm>
            <a:off x="8267350" y="3745161"/>
            <a:ext cx="1082039" cy="337662"/>
            <a:chOff x="2913594" y="4047569"/>
            <a:chExt cx="1082039" cy="337662"/>
          </a:xfrm>
        </p:grpSpPr>
        <p:cxnSp>
          <p:nvCxnSpPr>
            <p:cNvPr id="4" name="Straight Connector 3">
              <a:extLst>
                <a:ext uri="{FF2B5EF4-FFF2-40B4-BE49-F238E27FC236}">
                  <a16:creationId xmlns:a16="http://schemas.microsoft.com/office/drawing/2014/main" id="{EAE843C8-5048-4DFA-8229-59F9D930FDE1}"/>
                </a:ext>
              </a:extLst>
            </p:cNvPr>
            <p:cNvCxnSpPr>
              <a:cxnSpLocks/>
            </p:cNvCxnSpPr>
            <p:nvPr/>
          </p:nvCxnSpPr>
          <p:spPr>
            <a:xfrm>
              <a:off x="2913594" y="4220661"/>
              <a:ext cx="698286"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781D8A0-507D-4FC7-B35A-7B47554950C5}"/>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A8693B2-1CFC-4A04-9732-DEDB6CF6773A}"/>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DCAACF6-F3AC-4E80-8817-9A7CFDFE5FC5}"/>
              </a:ext>
            </a:extLst>
          </p:cNvPr>
          <p:cNvGrpSpPr/>
          <p:nvPr/>
        </p:nvGrpSpPr>
        <p:grpSpPr>
          <a:xfrm>
            <a:off x="9041633" y="3633548"/>
            <a:ext cx="2565464" cy="558532"/>
            <a:chOff x="9075003" y="1089418"/>
            <a:chExt cx="2565464" cy="558532"/>
          </a:xfrm>
        </p:grpSpPr>
        <p:grpSp>
          <p:nvGrpSpPr>
            <p:cNvPr id="8" name="Group 7">
              <a:extLst>
                <a:ext uri="{FF2B5EF4-FFF2-40B4-BE49-F238E27FC236}">
                  <a16:creationId xmlns:a16="http://schemas.microsoft.com/office/drawing/2014/main" id="{E5FABE72-5617-4BBE-8F8B-78583B2EEDA4}"/>
                </a:ext>
              </a:extLst>
            </p:cNvPr>
            <p:cNvGrpSpPr/>
            <p:nvPr/>
          </p:nvGrpSpPr>
          <p:grpSpPr>
            <a:xfrm rot="10800000">
              <a:off x="9075003" y="1282089"/>
              <a:ext cx="1011389" cy="173189"/>
              <a:chOff x="2804160" y="4136418"/>
              <a:chExt cx="1011389" cy="173189"/>
            </a:xfrm>
          </p:grpSpPr>
          <p:cxnSp>
            <p:nvCxnSpPr>
              <p:cNvPr id="11" name="Straight Connector 10">
                <a:extLst>
                  <a:ext uri="{FF2B5EF4-FFF2-40B4-BE49-F238E27FC236}">
                    <a16:creationId xmlns:a16="http://schemas.microsoft.com/office/drawing/2014/main" id="{DFD6EEE7-B135-461B-8383-34BCC21640B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022770-543B-4087-897E-DD8B0652598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57895C7E-817A-4D29-9A35-47FA132862CB}"/>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p:txBody>
        </p:sp>
        <p:pic>
          <p:nvPicPr>
            <p:cNvPr id="10" name="Graphic 9">
              <a:extLst>
                <a:ext uri="{FF2B5EF4-FFF2-40B4-BE49-F238E27FC236}">
                  <a16:creationId xmlns:a16="http://schemas.microsoft.com/office/drawing/2014/main" id="{E13A7C6D-8442-4AED-BFE6-D7555AE3EA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42" name="Group 41">
            <a:extLst>
              <a:ext uri="{FF2B5EF4-FFF2-40B4-BE49-F238E27FC236}">
                <a16:creationId xmlns:a16="http://schemas.microsoft.com/office/drawing/2014/main" id="{C9E44822-304E-4630-91BA-728EB4139466}"/>
              </a:ext>
            </a:extLst>
          </p:cNvPr>
          <p:cNvGrpSpPr/>
          <p:nvPr/>
        </p:nvGrpSpPr>
        <p:grpSpPr>
          <a:xfrm>
            <a:off x="9041633" y="3633548"/>
            <a:ext cx="2565464" cy="558532"/>
            <a:chOff x="9075003" y="2047812"/>
            <a:chExt cx="2565464" cy="558532"/>
          </a:xfrm>
        </p:grpSpPr>
        <p:grpSp>
          <p:nvGrpSpPr>
            <p:cNvPr id="43" name="Group 42">
              <a:extLst>
                <a:ext uri="{FF2B5EF4-FFF2-40B4-BE49-F238E27FC236}">
                  <a16:creationId xmlns:a16="http://schemas.microsoft.com/office/drawing/2014/main" id="{220F0436-D219-4EBE-B45D-4ABF9F1CA9C0}"/>
                </a:ext>
              </a:extLst>
            </p:cNvPr>
            <p:cNvGrpSpPr/>
            <p:nvPr/>
          </p:nvGrpSpPr>
          <p:grpSpPr>
            <a:xfrm rot="10800000">
              <a:off x="9075003" y="2240484"/>
              <a:ext cx="1011389" cy="173189"/>
              <a:chOff x="2804160" y="4136418"/>
              <a:chExt cx="1011389" cy="173189"/>
            </a:xfrm>
          </p:grpSpPr>
          <p:cxnSp>
            <p:nvCxnSpPr>
              <p:cNvPr id="46" name="Straight Connector 45">
                <a:extLst>
                  <a:ext uri="{FF2B5EF4-FFF2-40B4-BE49-F238E27FC236}">
                    <a16:creationId xmlns:a16="http://schemas.microsoft.com/office/drawing/2014/main" id="{9638F908-84EA-48F3-B817-45E16C30A12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8BED6-5DA6-4DAF-81D7-337236D061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1E2C9729-FEB0-49A8-8F80-229D67521E94}"/>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45" name="Picture 2" descr="See the source image">
              <a:extLst>
                <a:ext uri="{FF2B5EF4-FFF2-40B4-BE49-F238E27FC236}">
                  <a16:creationId xmlns:a16="http://schemas.microsoft.com/office/drawing/2014/main" id="{3E842445-1B25-41B4-BEF7-A3978F0F9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5D7C491-4DEE-4B41-844B-65C6CEBE6821}"/>
              </a:ext>
            </a:extLst>
          </p:cNvPr>
          <p:cNvGrpSpPr/>
          <p:nvPr/>
        </p:nvGrpSpPr>
        <p:grpSpPr>
          <a:xfrm>
            <a:off x="9041633" y="3633548"/>
            <a:ext cx="2565464" cy="558532"/>
            <a:chOff x="9075003" y="3007866"/>
            <a:chExt cx="2565464" cy="558532"/>
          </a:xfrm>
        </p:grpSpPr>
        <p:grpSp>
          <p:nvGrpSpPr>
            <p:cNvPr id="49" name="Group 48">
              <a:extLst>
                <a:ext uri="{FF2B5EF4-FFF2-40B4-BE49-F238E27FC236}">
                  <a16:creationId xmlns:a16="http://schemas.microsoft.com/office/drawing/2014/main" id="{FEB9DA51-7958-466C-A305-1455152F0CF9}"/>
                </a:ext>
              </a:extLst>
            </p:cNvPr>
            <p:cNvGrpSpPr/>
            <p:nvPr/>
          </p:nvGrpSpPr>
          <p:grpSpPr>
            <a:xfrm rot="10800000">
              <a:off x="9075003" y="3200538"/>
              <a:ext cx="1011389" cy="173189"/>
              <a:chOff x="2804160" y="4136418"/>
              <a:chExt cx="1011389" cy="173189"/>
            </a:xfrm>
          </p:grpSpPr>
          <p:cxnSp>
            <p:nvCxnSpPr>
              <p:cNvPr id="52" name="Straight Connector 51">
                <a:extLst>
                  <a:ext uri="{FF2B5EF4-FFF2-40B4-BE49-F238E27FC236}">
                    <a16:creationId xmlns:a16="http://schemas.microsoft.com/office/drawing/2014/main" id="{ED09C5AE-A729-47C3-9F41-412D3C5B12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69CD615-BB0D-42DF-8D0A-9D751B153AA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C91D3C55-5A03-4B58-88F3-B5A2B70A6652}"/>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51" name="Picture 4" descr="See the source image">
              <a:extLst>
                <a:ext uri="{FF2B5EF4-FFF2-40B4-BE49-F238E27FC236}">
                  <a16:creationId xmlns:a16="http://schemas.microsoft.com/office/drawing/2014/main" id="{C0368E32-BBD3-4FBA-A498-53A2FECF06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B7D1787-3035-47DA-BFBB-6512BAC2BB91}"/>
              </a:ext>
            </a:extLst>
          </p:cNvPr>
          <p:cNvGrpSpPr/>
          <p:nvPr/>
        </p:nvGrpSpPr>
        <p:grpSpPr>
          <a:xfrm>
            <a:off x="9041633" y="3633548"/>
            <a:ext cx="2565464" cy="558532"/>
            <a:chOff x="9075003" y="3940997"/>
            <a:chExt cx="2565464" cy="558532"/>
          </a:xfrm>
        </p:grpSpPr>
        <p:grpSp>
          <p:nvGrpSpPr>
            <p:cNvPr id="55" name="Group 54">
              <a:extLst>
                <a:ext uri="{FF2B5EF4-FFF2-40B4-BE49-F238E27FC236}">
                  <a16:creationId xmlns:a16="http://schemas.microsoft.com/office/drawing/2014/main" id="{B3242C79-BE50-4EFA-AB6D-E788A3B27429}"/>
                </a:ext>
              </a:extLst>
            </p:cNvPr>
            <p:cNvGrpSpPr/>
            <p:nvPr/>
          </p:nvGrpSpPr>
          <p:grpSpPr>
            <a:xfrm rot="10800000">
              <a:off x="9075003" y="4133668"/>
              <a:ext cx="1011389" cy="173189"/>
              <a:chOff x="2804160" y="4136418"/>
              <a:chExt cx="1011389" cy="173189"/>
            </a:xfrm>
          </p:grpSpPr>
          <p:cxnSp>
            <p:nvCxnSpPr>
              <p:cNvPr id="58" name="Straight Connector 57">
                <a:extLst>
                  <a:ext uri="{FF2B5EF4-FFF2-40B4-BE49-F238E27FC236}">
                    <a16:creationId xmlns:a16="http://schemas.microsoft.com/office/drawing/2014/main" id="{7DAEFE6A-B580-4E12-8A33-DAB44F9814A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E0E684A-5C95-4C24-84D2-BB14D4BBD9B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ED845595-8226-4395-AA46-65416DA1148A}"/>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57" name="Picture 6" descr="See the source image">
              <a:extLst>
                <a:ext uri="{FF2B5EF4-FFF2-40B4-BE49-F238E27FC236}">
                  <a16:creationId xmlns:a16="http://schemas.microsoft.com/office/drawing/2014/main" id="{1722EA67-D6C0-4768-B020-9E4A695A0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D6C0DB4-8C88-44B2-87A3-A61C242D386E}"/>
              </a:ext>
            </a:extLst>
          </p:cNvPr>
          <p:cNvGrpSpPr/>
          <p:nvPr/>
        </p:nvGrpSpPr>
        <p:grpSpPr>
          <a:xfrm>
            <a:off x="9041633" y="3633548"/>
            <a:ext cx="2565464" cy="558532"/>
            <a:chOff x="9075003" y="4922991"/>
            <a:chExt cx="2565464" cy="558532"/>
          </a:xfrm>
        </p:grpSpPr>
        <p:grpSp>
          <p:nvGrpSpPr>
            <p:cNvPr id="61" name="Group 60">
              <a:extLst>
                <a:ext uri="{FF2B5EF4-FFF2-40B4-BE49-F238E27FC236}">
                  <a16:creationId xmlns:a16="http://schemas.microsoft.com/office/drawing/2014/main" id="{005F1428-8221-4E5D-98B7-15A20CBA6D32}"/>
                </a:ext>
              </a:extLst>
            </p:cNvPr>
            <p:cNvGrpSpPr/>
            <p:nvPr/>
          </p:nvGrpSpPr>
          <p:grpSpPr>
            <a:xfrm rot="10800000">
              <a:off x="9075003" y="5115662"/>
              <a:ext cx="1011389" cy="173189"/>
              <a:chOff x="2804160" y="4136418"/>
              <a:chExt cx="1011389" cy="173189"/>
            </a:xfrm>
          </p:grpSpPr>
          <p:cxnSp>
            <p:nvCxnSpPr>
              <p:cNvPr id="64" name="Straight Connector 63">
                <a:extLst>
                  <a:ext uri="{FF2B5EF4-FFF2-40B4-BE49-F238E27FC236}">
                    <a16:creationId xmlns:a16="http://schemas.microsoft.com/office/drawing/2014/main" id="{29F4503B-F582-48DE-A867-6E719296E2B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02AAC43-F20B-4FAA-8EF2-B97D00956E0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F3360360-0C1F-424B-86DA-DF8BC3DE1F02}"/>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63" name="Picture 8" descr="See the source image">
              <a:extLst>
                <a:ext uri="{FF2B5EF4-FFF2-40B4-BE49-F238E27FC236}">
                  <a16:creationId xmlns:a16="http://schemas.microsoft.com/office/drawing/2014/main" id="{0F604BD1-D256-4CAE-980C-7FF87AAAA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8F5F0403-328F-45CC-B49E-DCB47629114B}"/>
              </a:ext>
            </a:extLst>
          </p:cNvPr>
          <p:cNvGrpSpPr/>
          <p:nvPr/>
        </p:nvGrpSpPr>
        <p:grpSpPr>
          <a:xfrm>
            <a:off x="9041633" y="3633548"/>
            <a:ext cx="2565464" cy="558532"/>
            <a:chOff x="9075003" y="5881382"/>
            <a:chExt cx="2565464" cy="558532"/>
          </a:xfrm>
        </p:grpSpPr>
        <p:grpSp>
          <p:nvGrpSpPr>
            <p:cNvPr id="67" name="Group 66">
              <a:extLst>
                <a:ext uri="{FF2B5EF4-FFF2-40B4-BE49-F238E27FC236}">
                  <a16:creationId xmlns:a16="http://schemas.microsoft.com/office/drawing/2014/main" id="{FD7F25C5-7787-41B0-B917-3B78728CCA77}"/>
                </a:ext>
              </a:extLst>
            </p:cNvPr>
            <p:cNvGrpSpPr/>
            <p:nvPr/>
          </p:nvGrpSpPr>
          <p:grpSpPr>
            <a:xfrm rot="10800000">
              <a:off x="9075003" y="6074053"/>
              <a:ext cx="1011389" cy="173189"/>
              <a:chOff x="2804160" y="4136418"/>
              <a:chExt cx="1011389" cy="173189"/>
            </a:xfrm>
          </p:grpSpPr>
          <p:cxnSp>
            <p:nvCxnSpPr>
              <p:cNvPr id="70" name="Straight Connector 69">
                <a:extLst>
                  <a:ext uri="{FF2B5EF4-FFF2-40B4-BE49-F238E27FC236}">
                    <a16:creationId xmlns:a16="http://schemas.microsoft.com/office/drawing/2014/main" id="{61C70688-40A5-480D-971C-69022F24F0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1C7C0B90-FAF3-4C74-B15B-D70CCDF1C1D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8878F426-19AE-44C3-B2DF-8D8CCD221DA7}"/>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69" name="Graphic 68">
              <a:extLst>
                <a:ext uri="{FF2B5EF4-FFF2-40B4-BE49-F238E27FC236}">
                  <a16:creationId xmlns:a16="http://schemas.microsoft.com/office/drawing/2014/main" id="{7BC77719-602D-4A4D-9874-4AC1166B3C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nvGrpSpPr>
          <p:cNvPr id="72" name="Group 71">
            <a:extLst>
              <a:ext uri="{FF2B5EF4-FFF2-40B4-BE49-F238E27FC236}">
                <a16:creationId xmlns:a16="http://schemas.microsoft.com/office/drawing/2014/main" id="{83B92B8D-F4C4-4A51-BF05-176365F0AF8A}"/>
              </a:ext>
            </a:extLst>
          </p:cNvPr>
          <p:cNvGrpSpPr/>
          <p:nvPr/>
        </p:nvGrpSpPr>
        <p:grpSpPr>
          <a:xfrm>
            <a:off x="9041633" y="3633548"/>
            <a:ext cx="2565464" cy="558532"/>
            <a:chOff x="9075003" y="6578734"/>
            <a:chExt cx="2565464" cy="558532"/>
          </a:xfrm>
        </p:grpSpPr>
        <p:grpSp>
          <p:nvGrpSpPr>
            <p:cNvPr id="73" name="Group 72">
              <a:extLst>
                <a:ext uri="{FF2B5EF4-FFF2-40B4-BE49-F238E27FC236}">
                  <a16:creationId xmlns:a16="http://schemas.microsoft.com/office/drawing/2014/main" id="{3D87FB77-7F6E-4F5B-B017-89542D1FCCE3}"/>
                </a:ext>
              </a:extLst>
            </p:cNvPr>
            <p:cNvGrpSpPr/>
            <p:nvPr/>
          </p:nvGrpSpPr>
          <p:grpSpPr>
            <a:xfrm rot="10800000">
              <a:off x="9075003" y="6771405"/>
              <a:ext cx="1011389" cy="173189"/>
              <a:chOff x="2804160" y="4136418"/>
              <a:chExt cx="1011389" cy="173189"/>
            </a:xfrm>
          </p:grpSpPr>
          <p:cxnSp>
            <p:nvCxnSpPr>
              <p:cNvPr id="75" name="Straight Connector 74">
                <a:extLst>
                  <a:ext uri="{FF2B5EF4-FFF2-40B4-BE49-F238E27FC236}">
                    <a16:creationId xmlns:a16="http://schemas.microsoft.com/office/drawing/2014/main" id="{A26B8682-FA2C-43D6-BF6F-86EBC78A77A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783E2D-E437-43CE-9F50-77903162346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D320BC0A-508B-4168-9584-3FD8D2C5E767}"/>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77" name="Group 76">
            <a:extLst>
              <a:ext uri="{FF2B5EF4-FFF2-40B4-BE49-F238E27FC236}">
                <a16:creationId xmlns:a16="http://schemas.microsoft.com/office/drawing/2014/main" id="{38F4E692-7765-4926-8DB7-4E8B4FDA65BC}"/>
              </a:ext>
            </a:extLst>
          </p:cNvPr>
          <p:cNvGrpSpPr/>
          <p:nvPr/>
        </p:nvGrpSpPr>
        <p:grpSpPr>
          <a:xfrm>
            <a:off x="9041633" y="441235"/>
            <a:ext cx="2565464" cy="6047848"/>
            <a:chOff x="6763608" y="441235"/>
            <a:chExt cx="2565464" cy="6047848"/>
          </a:xfrm>
        </p:grpSpPr>
        <p:grpSp>
          <p:nvGrpSpPr>
            <p:cNvPr id="78" name="Group 77">
              <a:extLst>
                <a:ext uri="{FF2B5EF4-FFF2-40B4-BE49-F238E27FC236}">
                  <a16:creationId xmlns:a16="http://schemas.microsoft.com/office/drawing/2014/main" id="{6C0DCBA2-623C-42C6-B769-8273C776C275}"/>
                </a:ext>
              </a:extLst>
            </p:cNvPr>
            <p:cNvGrpSpPr/>
            <p:nvPr/>
          </p:nvGrpSpPr>
          <p:grpSpPr>
            <a:xfrm>
              <a:off x="6763608" y="441235"/>
              <a:ext cx="2565464" cy="558532"/>
              <a:chOff x="9075003" y="1089418"/>
              <a:chExt cx="2565464" cy="558532"/>
            </a:xfrm>
          </p:grpSpPr>
          <p:grpSp>
            <p:nvGrpSpPr>
              <p:cNvPr id="114" name="Group 113">
                <a:extLst>
                  <a:ext uri="{FF2B5EF4-FFF2-40B4-BE49-F238E27FC236}">
                    <a16:creationId xmlns:a16="http://schemas.microsoft.com/office/drawing/2014/main" id="{777FD158-158D-4240-AC5C-4C11B089FE8D}"/>
                  </a:ext>
                </a:extLst>
              </p:cNvPr>
              <p:cNvGrpSpPr/>
              <p:nvPr/>
            </p:nvGrpSpPr>
            <p:grpSpPr>
              <a:xfrm rot="10800000">
                <a:off x="9075003" y="1282089"/>
                <a:ext cx="1011389" cy="173189"/>
                <a:chOff x="2804160" y="4136418"/>
                <a:chExt cx="1011389" cy="173189"/>
              </a:xfrm>
            </p:grpSpPr>
            <p:cxnSp>
              <p:nvCxnSpPr>
                <p:cNvPr id="117" name="Straight Connector 116">
                  <a:extLst>
                    <a:ext uri="{FF2B5EF4-FFF2-40B4-BE49-F238E27FC236}">
                      <a16:creationId xmlns:a16="http://schemas.microsoft.com/office/drawing/2014/main" id="{FCC7070A-BC2A-4ABF-9E78-900E60801A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24E6609-E690-48BE-8AA7-F40D860DCE3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35123283-D498-4A22-B6DC-0668DC89D9AD}"/>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Azure Monitor</a:t>
                </a:r>
              </a:p>
            </p:txBody>
          </p:sp>
          <p:pic>
            <p:nvPicPr>
              <p:cNvPr id="116" name="Graphic 115">
                <a:extLst>
                  <a:ext uri="{FF2B5EF4-FFF2-40B4-BE49-F238E27FC236}">
                    <a16:creationId xmlns:a16="http://schemas.microsoft.com/office/drawing/2014/main" id="{058EA164-BD6E-4A95-8418-05F901C03F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79" name="Group 78">
              <a:extLst>
                <a:ext uri="{FF2B5EF4-FFF2-40B4-BE49-F238E27FC236}">
                  <a16:creationId xmlns:a16="http://schemas.microsoft.com/office/drawing/2014/main" id="{34D07F71-1673-4917-9FCF-EB38F5E9555F}"/>
                </a:ext>
              </a:extLst>
            </p:cNvPr>
            <p:cNvGrpSpPr/>
            <p:nvPr/>
          </p:nvGrpSpPr>
          <p:grpSpPr>
            <a:xfrm>
              <a:off x="6763608" y="5930551"/>
              <a:ext cx="2565464" cy="558532"/>
              <a:chOff x="9075003" y="6578734"/>
              <a:chExt cx="2565464" cy="558532"/>
            </a:xfrm>
          </p:grpSpPr>
          <p:grpSp>
            <p:nvGrpSpPr>
              <p:cNvPr id="110" name="Group 109">
                <a:extLst>
                  <a:ext uri="{FF2B5EF4-FFF2-40B4-BE49-F238E27FC236}">
                    <a16:creationId xmlns:a16="http://schemas.microsoft.com/office/drawing/2014/main" id="{DC75E32C-F44E-4A7D-96A4-CF18F6A214A4}"/>
                  </a:ext>
                </a:extLst>
              </p:cNvPr>
              <p:cNvGrpSpPr/>
              <p:nvPr/>
            </p:nvGrpSpPr>
            <p:grpSpPr>
              <a:xfrm rot="10800000">
                <a:off x="9075003" y="6771405"/>
                <a:ext cx="1011389" cy="173189"/>
                <a:chOff x="2804160" y="4136418"/>
                <a:chExt cx="1011389" cy="173189"/>
              </a:xfrm>
            </p:grpSpPr>
            <p:cxnSp>
              <p:nvCxnSpPr>
                <p:cNvPr id="112" name="Straight Connector 111">
                  <a:extLst>
                    <a:ext uri="{FF2B5EF4-FFF2-40B4-BE49-F238E27FC236}">
                      <a16:creationId xmlns:a16="http://schemas.microsoft.com/office/drawing/2014/main" id="{211F5869-0535-481D-999B-AFDE979EB84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F7AA41B-54BA-4095-86FC-DB105009DC0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193303A8-79F6-430A-9116-026691F1FB50}"/>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80" name="Group 79">
              <a:extLst>
                <a:ext uri="{FF2B5EF4-FFF2-40B4-BE49-F238E27FC236}">
                  <a16:creationId xmlns:a16="http://schemas.microsoft.com/office/drawing/2014/main" id="{321F153F-474D-4B18-8613-4B3346992E54}"/>
                </a:ext>
              </a:extLst>
            </p:cNvPr>
            <p:cNvGrpSpPr/>
            <p:nvPr/>
          </p:nvGrpSpPr>
          <p:grpSpPr>
            <a:xfrm>
              <a:off x="6763608" y="1356121"/>
              <a:ext cx="2565464" cy="558532"/>
              <a:chOff x="9075003" y="2047812"/>
              <a:chExt cx="2565464" cy="558532"/>
            </a:xfrm>
          </p:grpSpPr>
          <p:grpSp>
            <p:nvGrpSpPr>
              <p:cNvPr id="105" name="Group 104">
                <a:extLst>
                  <a:ext uri="{FF2B5EF4-FFF2-40B4-BE49-F238E27FC236}">
                    <a16:creationId xmlns:a16="http://schemas.microsoft.com/office/drawing/2014/main" id="{6F78070F-A765-43DF-9E00-73382E385A8B}"/>
                  </a:ext>
                </a:extLst>
              </p:cNvPr>
              <p:cNvGrpSpPr/>
              <p:nvPr/>
            </p:nvGrpSpPr>
            <p:grpSpPr>
              <a:xfrm rot="10800000">
                <a:off x="9075003" y="2240484"/>
                <a:ext cx="1011389" cy="173189"/>
                <a:chOff x="2804160" y="4136418"/>
                <a:chExt cx="1011389" cy="173189"/>
              </a:xfrm>
            </p:grpSpPr>
            <p:cxnSp>
              <p:nvCxnSpPr>
                <p:cNvPr id="108" name="Straight Connector 107">
                  <a:extLst>
                    <a:ext uri="{FF2B5EF4-FFF2-40B4-BE49-F238E27FC236}">
                      <a16:creationId xmlns:a16="http://schemas.microsoft.com/office/drawing/2014/main" id="{FAE861D0-F9D5-4DD0-9E5A-ABCF76A886D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D2D13C5-A6B7-441F-A7D2-3E21B78ECA1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D4DE5E4B-4E4F-48EC-93B1-28EB0F80140D}"/>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107" name="Picture 2" descr="See the source image">
                <a:extLst>
                  <a:ext uri="{FF2B5EF4-FFF2-40B4-BE49-F238E27FC236}">
                    <a16:creationId xmlns:a16="http://schemas.microsoft.com/office/drawing/2014/main" id="{621B0003-D56F-405D-8EEC-F78D3385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A5C2D315-359F-4909-AA9E-F96383D5F7B5}"/>
                </a:ext>
              </a:extLst>
            </p:cNvPr>
            <p:cNvGrpSpPr/>
            <p:nvPr/>
          </p:nvGrpSpPr>
          <p:grpSpPr>
            <a:xfrm>
              <a:off x="6763608" y="2271007"/>
              <a:ext cx="2565464" cy="558532"/>
              <a:chOff x="9075003" y="3007866"/>
              <a:chExt cx="2565464" cy="558532"/>
            </a:xfrm>
          </p:grpSpPr>
          <p:grpSp>
            <p:nvGrpSpPr>
              <p:cNvPr id="100" name="Group 99">
                <a:extLst>
                  <a:ext uri="{FF2B5EF4-FFF2-40B4-BE49-F238E27FC236}">
                    <a16:creationId xmlns:a16="http://schemas.microsoft.com/office/drawing/2014/main" id="{424048C2-F8BC-4B56-A147-87E85A47A118}"/>
                  </a:ext>
                </a:extLst>
              </p:cNvPr>
              <p:cNvGrpSpPr/>
              <p:nvPr/>
            </p:nvGrpSpPr>
            <p:grpSpPr>
              <a:xfrm rot="10800000">
                <a:off x="9075003" y="3200538"/>
                <a:ext cx="1011389" cy="173189"/>
                <a:chOff x="2804160" y="4136418"/>
                <a:chExt cx="1011389" cy="173189"/>
              </a:xfrm>
            </p:grpSpPr>
            <p:cxnSp>
              <p:nvCxnSpPr>
                <p:cNvPr id="103" name="Straight Connector 102">
                  <a:extLst>
                    <a:ext uri="{FF2B5EF4-FFF2-40B4-BE49-F238E27FC236}">
                      <a16:creationId xmlns:a16="http://schemas.microsoft.com/office/drawing/2014/main" id="{7CC235EE-B5CA-45A7-ACD6-AD1C23D28E1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87EF935-C949-4AE8-A534-366FDEE5604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BACBC45F-74B4-416F-9B2A-677FC846DA6B}"/>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102" name="Picture 4" descr="See the source image">
                <a:extLst>
                  <a:ext uri="{FF2B5EF4-FFF2-40B4-BE49-F238E27FC236}">
                    <a16:creationId xmlns:a16="http://schemas.microsoft.com/office/drawing/2014/main" id="{4C6A8329-5455-4485-B1C2-A52B47146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2AFC002-A3EC-4E10-8320-4277AC86903C}"/>
                </a:ext>
              </a:extLst>
            </p:cNvPr>
            <p:cNvGrpSpPr/>
            <p:nvPr/>
          </p:nvGrpSpPr>
          <p:grpSpPr>
            <a:xfrm>
              <a:off x="6763608" y="3185893"/>
              <a:ext cx="2565464" cy="558532"/>
              <a:chOff x="9075003" y="3940997"/>
              <a:chExt cx="2565464" cy="558532"/>
            </a:xfrm>
          </p:grpSpPr>
          <p:grpSp>
            <p:nvGrpSpPr>
              <p:cNvPr id="95" name="Group 94">
                <a:extLst>
                  <a:ext uri="{FF2B5EF4-FFF2-40B4-BE49-F238E27FC236}">
                    <a16:creationId xmlns:a16="http://schemas.microsoft.com/office/drawing/2014/main" id="{01427928-7B5F-464B-A142-75EC33E10FAC}"/>
                  </a:ext>
                </a:extLst>
              </p:cNvPr>
              <p:cNvGrpSpPr/>
              <p:nvPr/>
            </p:nvGrpSpPr>
            <p:grpSpPr>
              <a:xfrm rot="10800000">
                <a:off x="9075003" y="4133668"/>
                <a:ext cx="1011389" cy="173189"/>
                <a:chOff x="2804160" y="4136418"/>
                <a:chExt cx="1011389" cy="173189"/>
              </a:xfrm>
            </p:grpSpPr>
            <p:cxnSp>
              <p:nvCxnSpPr>
                <p:cNvPr id="98" name="Straight Connector 97">
                  <a:extLst>
                    <a:ext uri="{FF2B5EF4-FFF2-40B4-BE49-F238E27FC236}">
                      <a16:creationId xmlns:a16="http://schemas.microsoft.com/office/drawing/2014/main" id="{F4DAEBF5-CD46-47A5-9460-2E7685B9616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9F1A26D-1C4E-4D2A-AE6D-EC8C21F5AB1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2FD505A3-2F0C-4E5C-BB46-CDFF39230D29}"/>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97" name="Picture 6" descr="See the source image">
                <a:extLst>
                  <a:ext uri="{FF2B5EF4-FFF2-40B4-BE49-F238E27FC236}">
                    <a16:creationId xmlns:a16="http://schemas.microsoft.com/office/drawing/2014/main" id="{143D884B-C6E3-4BE6-8F80-DF3301A53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0BBAD6F-FDD2-466A-B144-8BEBE57F52C9}"/>
                </a:ext>
              </a:extLst>
            </p:cNvPr>
            <p:cNvGrpSpPr/>
            <p:nvPr/>
          </p:nvGrpSpPr>
          <p:grpSpPr>
            <a:xfrm>
              <a:off x="6763608" y="4100779"/>
              <a:ext cx="2565464" cy="558532"/>
              <a:chOff x="9075003" y="4922991"/>
              <a:chExt cx="2565464" cy="558532"/>
            </a:xfrm>
          </p:grpSpPr>
          <p:grpSp>
            <p:nvGrpSpPr>
              <p:cNvPr id="90" name="Group 89">
                <a:extLst>
                  <a:ext uri="{FF2B5EF4-FFF2-40B4-BE49-F238E27FC236}">
                    <a16:creationId xmlns:a16="http://schemas.microsoft.com/office/drawing/2014/main" id="{AA58C6CB-E159-4EF2-AF17-A6F805A93FBE}"/>
                  </a:ext>
                </a:extLst>
              </p:cNvPr>
              <p:cNvGrpSpPr/>
              <p:nvPr/>
            </p:nvGrpSpPr>
            <p:grpSpPr>
              <a:xfrm rot="10800000">
                <a:off x="9075003" y="5115662"/>
                <a:ext cx="1011389" cy="173189"/>
                <a:chOff x="2804160" y="4136418"/>
                <a:chExt cx="1011389" cy="173189"/>
              </a:xfrm>
            </p:grpSpPr>
            <p:cxnSp>
              <p:nvCxnSpPr>
                <p:cNvPr id="93" name="Straight Connector 92">
                  <a:extLst>
                    <a:ext uri="{FF2B5EF4-FFF2-40B4-BE49-F238E27FC236}">
                      <a16:creationId xmlns:a16="http://schemas.microsoft.com/office/drawing/2014/main" id="{582A60F6-B460-4DC0-843B-2CF015EED07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73B982-1BD3-4B4B-9096-16617902777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506A983A-077F-4637-B6FD-7B5E8880AF86}"/>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92" name="Picture 8" descr="See the source image">
                <a:extLst>
                  <a:ext uri="{FF2B5EF4-FFF2-40B4-BE49-F238E27FC236}">
                    <a16:creationId xmlns:a16="http://schemas.microsoft.com/office/drawing/2014/main" id="{367E5117-E93E-43F2-A095-871B58486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5154103-7634-4058-B5B2-BE645888F0B0}"/>
                </a:ext>
              </a:extLst>
            </p:cNvPr>
            <p:cNvGrpSpPr/>
            <p:nvPr/>
          </p:nvGrpSpPr>
          <p:grpSpPr>
            <a:xfrm>
              <a:off x="6763608" y="5015665"/>
              <a:ext cx="2565464" cy="558532"/>
              <a:chOff x="9075003" y="5881382"/>
              <a:chExt cx="2565464" cy="558532"/>
            </a:xfrm>
          </p:grpSpPr>
          <p:grpSp>
            <p:nvGrpSpPr>
              <p:cNvPr id="85" name="Group 84">
                <a:extLst>
                  <a:ext uri="{FF2B5EF4-FFF2-40B4-BE49-F238E27FC236}">
                    <a16:creationId xmlns:a16="http://schemas.microsoft.com/office/drawing/2014/main" id="{38648600-AC44-4089-84C8-9759ECB6988D}"/>
                  </a:ext>
                </a:extLst>
              </p:cNvPr>
              <p:cNvGrpSpPr/>
              <p:nvPr/>
            </p:nvGrpSpPr>
            <p:grpSpPr>
              <a:xfrm rot="10800000">
                <a:off x="9075003" y="6074053"/>
                <a:ext cx="1011389" cy="173189"/>
                <a:chOff x="2804160" y="4136418"/>
                <a:chExt cx="1011389" cy="173189"/>
              </a:xfrm>
            </p:grpSpPr>
            <p:cxnSp>
              <p:nvCxnSpPr>
                <p:cNvPr id="88" name="Straight Connector 87">
                  <a:extLst>
                    <a:ext uri="{FF2B5EF4-FFF2-40B4-BE49-F238E27FC236}">
                      <a16:creationId xmlns:a16="http://schemas.microsoft.com/office/drawing/2014/main" id="{5744DCCC-9BFD-41FD-94C7-16CFDF0948D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082786-DEAF-439F-830C-3A31A69930D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213EBCDB-8F0E-463E-A5C7-874937170C6D}"/>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87" name="Graphic 86">
                <a:extLst>
                  <a:ext uri="{FF2B5EF4-FFF2-40B4-BE49-F238E27FC236}">
                    <a16:creationId xmlns:a16="http://schemas.microsoft.com/office/drawing/2014/main" id="{F6A49F21-A156-4790-A1C7-D0E22EBA8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sp>
        <p:nvSpPr>
          <p:cNvPr id="119" name="Freeform: Shape 118">
            <a:extLst>
              <a:ext uri="{FF2B5EF4-FFF2-40B4-BE49-F238E27FC236}">
                <a16:creationId xmlns:a16="http://schemas.microsoft.com/office/drawing/2014/main" id="{45F1EFC5-BF5F-48A5-8366-960132500633}"/>
              </a:ext>
            </a:extLst>
          </p:cNvPr>
          <p:cNvSpPr/>
          <p:nvPr/>
        </p:nvSpPr>
        <p:spPr>
          <a:xfrm>
            <a:off x="584199" y="855663"/>
            <a:ext cx="517842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Distributed tracing</a:t>
            </a:r>
            <a:r>
              <a:rPr kumimoji="0" lang="en-US" sz="2400" b="0" i="0" u="none" strike="noStrike" kern="1200" cap="none" spc="0" normalizeH="0" noProof="0">
                <a:ln>
                  <a:noFill/>
                </a:ln>
                <a:solidFill>
                  <a:schemeClr val="accent1"/>
                </a:solidFill>
                <a:effectLst/>
                <a:uLnTx/>
                <a:uFillTx/>
                <a:latin typeface="Segoe UI Semibold"/>
                <a:ea typeface="+mn-ea"/>
                <a:cs typeface="+mn-cs"/>
              </a:rPr>
              <a:t> and diagnostics</a:t>
            </a:r>
            <a:endParaRPr kumimoji="0" lang="en-US" sz="2400" b="0" i="0" u="none" strike="noStrike" kern="1200" cap="none" spc="0" normalizeH="0" baseline="0" noProof="0">
              <a:ln>
                <a:noFill/>
              </a:ln>
              <a:solidFill>
                <a:schemeClr val="accent1"/>
              </a:solidFill>
              <a:effectLst/>
              <a:uLnTx/>
              <a:uFillTx/>
              <a:latin typeface="Segoe UI Semibold"/>
              <a:ea typeface="+mn-ea"/>
              <a:cs typeface="+mn-cs"/>
            </a:endParaRPr>
          </a:p>
        </p:txBody>
      </p:sp>
      <p:sp>
        <p:nvSpPr>
          <p:cNvPr id="120" name="Freeform: Shape 119">
            <a:extLst>
              <a:ext uri="{FF2B5EF4-FFF2-40B4-BE49-F238E27FC236}">
                <a16:creationId xmlns:a16="http://schemas.microsoft.com/office/drawing/2014/main" id="{5DC87F01-010E-4390-B098-2458270B98A1}"/>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44" name="Group 143">
            <a:extLst>
              <a:ext uri="{FF2B5EF4-FFF2-40B4-BE49-F238E27FC236}">
                <a16:creationId xmlns:a16="http://schemas.microsoft.com/office/drawing/2014/main" id="{D8101FC1-024B-4A07-86AF-2A2925405FFA}"/>
              </a:ext>
            </a:extLst>
          </p:cNvPr>
          <p:cNvGrpSpPr/>
          <p:nvPr/>
        </p:nvGrpSpPr>
        <p:grpSpPr>
          <a:xfrm>
            <a:off x="584200" y="1849500"/>
            <a:ext cx="4320223" cy="1737360"/>
            <a:chOff x="584200" y="1849500"/>
            <a:chExt cx="4320223" cy="1737360"/>
          </a:xfrm>
        </p:grpSpPr>
        <p:grpSp>
          <p:nvGrpSpPr>
            <p:cNvPr id="13" name="Group 12">
              <a:extLst>
                <a:ext uri="{FF2B5EF4-FFF2-40B4-BE49-F238E27FC236}">
                  <a16:creationId xmlns:a16="http://schemas.microsoft.com/office/drawing/2014/main" id="{7C1EA2AF-96FA-4AE6-8B53-4769BCDA142A}"/>
                </a:ext>
              </a:extLst>
            </p:cNvPr>
            <p:cNvGrpSpPr/>
            <p:nvPr/>
          </p:nvGrpSpPr>
          <p:grpSpPr>
            <a:xfrm>
              <a:off x="584200" y="1849500"/>
              <a:ext cx="1737360" cy="1734143"/>
              <a:chOff x="353094" y="3140045"/>
              <a:chExt cx="1737360" cy="1734143"/>
            </a:xfrm>
          </p:grpSpPr>
          <p:sp>
            <p:nvSpPr>
              <p:cNvPr id="14" name="Rounded Rectangle 5">
                <a:extLst>
                  <a:ext uri="{FF2B5EF4-FFF2-40B4-BE49-F238E27FC236}">
                    <a16:creationId xmlns:a16="http://schemas.microsoft.com/office/drawing/2014/main" id="{80D8FAA7-4B24-4DE3-A563-6657FAF7DAE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15" name="app development" descr="application development">
                <a:extLst>
                  <a:ext uri="{FF2B5EF4-FFF2-40B4-BE49-F238E27FC236}">
                    <a16:creationId xmlns:a16="http://schemas.microsoft.com/office/drawing/2014/main" id="{C4E5CB70-6648-43F1-AF0F-26856FB7A495}"/>
                  </a:ext>
                </a:extLst>
              </p:cNvPr>
              <p:cNvGrpSpPr/>
              <p:nvPr/>
            </p:nvGrpSpPr>
            <p:grpSpPr>
              <a:xfrm>
                <a:off x="968131" y="3568764"/>
                <a:ext cx="500421" cy="301755"/>
                <a:chOff x="1619314" y="4920550"/>
                <a:chExt cx="500421" cy="301755"/>
              </a:xfrm>
            </p:grpSpPr>
            <p:sp>
              <p:nvSpPr>
                <p:cNvPr id="16" name="Freeform: Shape 15">
                  <a:extLst>
                    <a:ext uri="{FF2B5EF4-FFF2-40B4-BE49-F238E27FC236}">
                      <a16:creationId xmlns:a16="http://schemas.microsoft.com/office/drawing/2014/main" id="{E0A5E7A8-B0D1-43CA-A9F9-0BF146C9B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2C5001C-86A5-4129-97FA-20F9AF6D090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62CB4FD-6DDD-4E43-B9AA-37D04BF3DC7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4333745-56CF-4156-8C93-4C0D0AB8159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567581D8-EFAB-486B-8FB8-FE089F8436C3}"/>
                </a:ext>
              </a:extLst>
            </p:cNvPr>
            <p:cNvGrpSpPr/>
            <p:nvPr/>
          </p:nvGrpSpPr>
          <p:grpSpPr>
            <a:xfrm>
              <a:off x="3167063" y="1849500"/>
              <a:ext cx="1737360" cy="1737360"/>
              <a:chOff x="7552123" y="135561"/>
              <a:chExt cx="1737360" cy="1737360"/>
            </a:xfrm>
          </p:grpSpPr>
          <p:sp>
            <p:nvSpPr>
              <p:cNvPr id="122" name="Rounded Rectangle 5">
                <a:extLst>
                  <a:ext uri="{FF2B5EF4-FFF2-40B4-BE49-F238E27FC236}">
                    <a16:creationId xmlns:a16="http://schemas.microsoft.com/office/drawing/2014/main" id="{B3FA402C-99C3-4F5A-A99D-DCDF47987E5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3" name="Graphic 122">
                <a:extLst>
                  <a:ext uri="{FF2B5EF4-FFF2-40B4-BE49-F238E27FC236}">
                    <a16:creationId xmlns:a16="http://schemas.microsoft.com/office/drawing/2014/main" id="{D601F9D4-FDBE-4148-B57E-6FD8883DA412}"/>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4" name="Straight Arrow Connector 123">
              <a:extLst>
                <a:ext uri="{FF2B5EF4-FFF2-40B4-BE49-F238E27FC236}">
                  <a16:creationId xmlns:a16="http://schemas.microsoft.com/office/drawing/2014/main" id="{49377E8D-7B3F-418B-97D6-2E8EBD84D926}"/>
                </a:ext>
              </a:extLst>
            </p:cNvPr>
            <p:cNvCxnSpPr>
              <a:cxnSpLocks/>
            </p:cNvCxnSpPr>
            <p:nvPr/>
          </p:nvCxnSpPr>
          <p:spPr>
            <a:xfrm>
              <a:off x="2479967" y="2573506"/>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8EBA32-3E79-4D97-B210-376301E51A67}"/>
                </a:ext>
              </a:extLst>
            </p:cNvPr>
            <p:cNvCxnSpPr>
              <a:cxnSpLocks/>
            </p:cNvCxnSpPr>
            <p:nvPr/>
          </p:nvCxnSpPr>
          <p:spPr>
            <a:xfrm>
              <a:off x="2479967" y="2792768"/>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5E5B430-CAD7-4109-8283-25DB14328440}"/>
              </a:ext>
            </a:extLst>
          </p:cNvPr>
          <p:cNvGrpSpPr/>
          <p:nvPr/>
        </p:nvGrpSpPr>
        <p:grpSpPr>
          <a:xfrm>
            <a:off x="584200" y="4147068"/>
            <a:ext cx="4320223" cy="1737360"/>
            <a:chOff x="584200" y="4147068"/>
            <a:chExt cx="4320223" cy="1737360"/>
          </a:xfrm>
        </p:grpSpPr>
        <p:grpSp>
          <p:nvGrpSpPr>
            <p:cNvPr id="25" name="Group 24">
              <a:extLst>
                <a:ext uri="{FF2B5EF4-FFF2-40B4-BE49-F238E27FC236}">
                  <a16:creationId xmlns:a16="http://schemas.microsoft.com/office/drawing/2014/main" id="{B9AB84C7-D462-4EE8-9D4B-3C86BE436017}"/>
                </a:ext>
              </a:extLst>
            </p:cNvPr>
            <p:cNvGrpSpPr/>
            <p:nvPr/>
          </p:nvGrpSpPr>
          <p:grpSpPr>
            <a:xfrm>
              <a:off x="584200" y="4147068"/>
              <a:ext cx="1737360" cy="1734143"/>
              <a:chOff x="353094" y="3140045"/>
              <a:chExt cx="1737360" cy="1734143"/>
            </a:xfrm>
          </p:grpSpPr>
          <p:sp>
            <p:nvSpPr>
              <p:cNvPr id="26" name="Rounded Rectangle 5">
                <a:extLst>
                  <a:ext uri="{FF2B5EF4-FFF2-40B4-BE49-F238E27FC236}">
                    <a16:creationId xmlns:a16="http://schemas.microsoft.com/office/drawing/2014/main" id="{34DFDDA8-CC31-4266-98C1-1252B97820F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“backend”</a:t>
                </a:r>
              </a:p>
            </p:txBody>
          </p:sp>
          <p:grpSp>
            <p:nvGrpSpPr>
              <p:cNvPr id="27" name="app development" descr="application development">
                <a:extLst>
                  <a:ext uri="{FF2B5EF4-FFF2-40B4-BE49-F238E27FC236}">
                    <a16:creationId xmlns:a16="http://schemas.microsoft.com/office/drawing/2014/main" id="{292CC498-1C84-43B7-AA69-882E5471ED10}"/>
                  </a:ext>
                </a:extLst>
              </p:cNvPr>
              <p:cNvGrpSpPr/>
              <p:nvPr/>
            </p:nvGrpSpPr>
            <p:grpSpPr>
              <a:xfrm>
                <a:off x="968131" y="3568764"/>
                <a:ext cx="500421" cy="301755"/>
                <a:chOff x="1619314" y="4920550"/>
                <a:chExt cx="500421" cy="301755"/>
              </a:xfrm>
            </p:grpSpPr>
            <p:sp>
              <p:nvSpPr>
                <p:cNvPr id="28" name="Freeform: Shape 27">
                  <a:extLst>
                    <a:ext uri="{FF2B5EF4-FFF2-40B4-BE49-F238E27FC236}">
                      <a16:creationId xmlns:a16="http://schemas.microsoft.com/office/drawing/2014/main" id="{9629FE8E-C999-47AA-A786-DFBDC76CE36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EA4BB4B-3E83-438C-9E80-BD45EB9FE09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BC5A54-13FE-440C-A603-EC6119DF8158}"/>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85444E-D9DC-44DB-BEE2-11F956469D2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6" name="Group 125">
              <a:extLst>
                <a:ext uri="{FF2B5EF4-FFF2-40B4-BE49-F238E27FC236}">
                  <a16:creationId xmlns:a16="http://schemas.microsoft.com/office/drawing/2014/main" id="{3FD08B31-6A93-4565-9BE4-D9881ED0A832}"/>
                </a:ext>
              </a:extLst>
            </p:cNvPr>
            <p:cNvGrpSpPr/>
            <p:nvPr/>
          </p:nvGrpSpPr>
          <p:grpSpPr>
            <a:xfrm>
              <a:off x="3167063" y="4147068"/>
              <a:ext cx="1737360" cy="1737360"/>
              <a:chOff x="7552123" y="135561"/>
              <a:chExt cx="1737360" cy="1737360"/>
            </a:xfrm>
          </p:grpSpPr>
          <p:sp>
            <p:nvSpPr>
              <p:cNvPr id="127" name="Rounded Rectangle 5">
                <a:extLst>
                  <a:ext uri="{FF2B5EF4-FFF2-40B4-BE49-F238E27FC236}">
                    <a16:creationId xmlns:a16="http://schemas.microsoft.com/office/drawing/2014/main" id="{D45DEC1E-1099-4D7A-8F31-23746A73C0A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8" name="Graphic 127">
                <a:extLst>
                  <a:ext uri="{FF2B5EF4-FFF2-40B4-BE49-F238E27FC236}">
                    <a16:creationId xmlns:a16="http://schemas.microsoft.com/office/drawing/2014/main" id="{1DDA7181-0A0B-4137-AA1F-66F5DEF2FAA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9" name="Straight Arrow Connector 128">
              <a:extLst>
                <a:ext uri="{FF2B5EF4-FFF2-40B4-BE49-F238E27FC236}">
                  <a16:creationId xmlns:a16="http://schemas.microsoft.com/office/drawing/2014/main" id="{B902C42A-F7A4-46DA-8C1F-EB4BF1CCDBC8}"/>
                </a:ext>
              </a:extLst>
            </p:cNvPr>
            <p:cNvCxnSpPr>
              <a:cxnSpLocks/>
            </p:cNvCxnSpPr>
            <p:nvPr/>
          </p:nvCxnSpPr>
          <p:spPr>
            <a:xfrm>
              <a:off x="2479967" y="4871074"/>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97E5FE0-B2C9-4AB5-9D7B-FEFB912B675C}"/>
                </a:ext>
              </a:extLst>
            </p:cNvPr>
            <p:cNvCxnSpPr>
              <a:cxnSpLocks/>
            </p:cNvCxnSpPr>
            <p:nvPr/>
          </p:nvCxnSpPr>
          <p:spPr>
            <a:xfrm>
              <a:off x="2479967" y="5090336"/>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457820C-AF0D-4423-B9F7-2FE6D8998A4B}"/>
              </a:ext>
            </a:extLst>
          </p:cNvPr>
          <p:cNvGrpSpPr/>
          <p:nvPr/>
        </p:nvGrpSpPr>
        <p:grpSpPr>
          <a:xfrm rot="5400000">
            <a:off x="3810594" y="3756659"/>
            <a:ext cx="450298" cy="219262"/>
            <a:chOff x="3795877" y="3707050"/>
            <a:chExt cx="539421" cy="219262"/>
          </a:xfrm>
        </p:grpSpPr>
        <p:cxnSp>
          <p:nvCxnSpPr>
            <p:cNvPr id="131" name="Straight Arrow Connector 130">
              <a:extLst>
                <a:ext uri="{FF2B5EF4-FFF2-40B4-BE49-F238E27FC236}">
                  <a16:creationId xmlns:a16="http://schemas.microsoft.com/office/drawing/2014/main" id="{99028D74-CF73-425C-A55C-BE848167897B}"/>
                </a:ext>
              </a:extLst>
            </p:cNvPr>
            <p:cNvCxnSpPr>
              <a:cxnSpLocks/>
            </p:cNvCxnSpPr>
            <p:nvPr/>
          </p:nvCxnSpPr>
          <p:spPr>
            <a:xfrm>
              <a:off x="3795877" y="3707050"/>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42483B-8FA5-418B-AAB9-EB7A3D1D169A}"/>
                </a:ext>
              </a:extLst>
            </p:cNvPr>
            <p:cNvCxnSpPr>
              <a:cxnSpLocks/>
            </p:cNvCxnSpPr>
            <p:nvPr/>
          </p:nvCxnSpPr>
          <p:spPr>
            <a:xfrm>
              <a:off x="3795877" y="3926312"/>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9669FB4-956D-4052-B569-5F46D87BD0E4}"/>
              </a:ext>
            </a:extLst>
          </p:cNvPr>
          <p:cNvGrpSpPr/>
          <p:nvPr/>
        </p:nvGrpSpPr>
        <p:grpSpPr>
          <a:xfrm>
            <a:off x="4908445" y="2723177"/>
            <a:ext cx="471164" cy="2282662"/>
            <a:chOff x="5059570" y="2723177"/>
            <a:chExt cx="690611" cy="2282662"/>
          </a:xfrm>
        </p:grpSpPr>
        <p:sp>
          <p:nvSpPr>
            <p:cNvPr id="2" name="Rectangle 1">
              <a:extLst>
                <a:ext uri="{FF2B5EF4-FFF2-40B4-BE49-F238E27FC236}">
                  <a16:creationId xmlns:a16="http://schemas.microsoft.com/office/drawing/2014/main" id="{DE67CD4E-8359-40EB-BFB6-AE420B3B5CBD}"/>
                </a:ext>
              </a:extLst>
            </p:cNvPr>
            <p:cNvSpPr/>
            <p:nvPr/>
          </p:nvSpPr>
          <p:spPr bwMode="auto">
            <a:xfrm>
              <a:off x="5059570" y="2723177"/>
              <a:ext cx="239504" cy="2282662"/>
            </a:xfrm>
            <a:custGeom>
              <a:avLst/>
              <a:gdLst>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0 w 553539"/>
                <a:gd name="connsiteY4" fmla="*/ 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91440 w 553539"/>
                <a:gd name="connsiteY4" fmla="*/ 9144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Lst>
              <a:ahLst/>
              <a:cxnLst>
                <a:cxn ang="0">
                  <a:pos x="connsiteX0" y="connsiteY0"/>
                </a:cxn>
                <a:cxn ang="0">
                  <a:pos x="connsiteX1" y="connsiteY1"/>
                </a:cxn>
                <a:cxn ang="0">
                  <a:pos x="connsiteX2" y="connsiteY2"/>
                </a:cxn>
                <a:cxn ang="0">
                  <a:pos x="connsiteX3" y="connsiteY3"/>
                </a:cxn>
              </a:cxnLst>
              <a:rect l="l" t="t" r="r" b="b"/>
              <a:pathLst>
                <a:path w="553539" h="2282662">
                  <a:moveTo>
                    <a:pt x="0" y="0"/>
                  </a:moveTo>
                  <a:lnTo>
                    <a:pt x="553539" y="0"/>
                  </a:lnTo>
                  <a:lnTo>
                    <a:pt x="553539" y="2282662"/>
                  </a:lnTo>
                  <a:lnTo>
                    <a:pt x="0" y="2282662"/>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49FBF8B0-8777-4FFE-9725-08EF5DC0EFED}"/>
                </a:ext>
              </a:extLst>
            </p:cNvPr>
            <p:cNvCxnSpPr>
              <a:cxnSpLocks/>
            </p:cNvCxnSpPr>
            <p:nvPr/>
          </p:nvCxnSpPr>
          <p:spPr>
            <a:xfrm>
              <a:off x="5299074" y="3925468"/>
              <a:ext cx="451107"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C8739F4-5838-4C0A-A562-A5641F29527C}"/>
              </a:ext>
            </a:extLst>
          </p:cNvPr>
          <p:cNvGrpSpPr/>
          <p:nvPr/>
        </p:nvGrpSpPr>
        <p:grpSpPr>
          <a:xfrm>
            <a:off x="5516880" y="3558540"/>
            <a:ext cx="2760765" cy="694163"/>
            <a:chOff x="5509260" y="3497580"/>
            <a:chExt cx="2760765" cy="694163"/>
          </a:xfrm>
        </p:grpSpPr>
        <p:sp>
          <p:nvSpPr>
            <p:cNvPr id="140" name="Rounded Rectangle 5">
              <a:extLst>
                <a:ext uri="{FF2B5EF4-FFF2-40B4-BE49-F238E27FC236}">
                  <a16:creationId xmlns:a16="http://schemas.microsoft.com/office/drawing/2014/main" id="{9743C0CC-40F4-4B14-974D-205F78FD6E59}"/>
                </a:ext>
              </a:extLst>
            </p:cNvPr>
            <p:cNvSpPr/>
            <p:nvPr/>
          </p:nvSpPr>
          <p:spPr bwMode="auto">
            <a:xfrm>
              <a:off x="5509260" y="3497580"/>
              <a:ext cx="2760765" cy="694163"/>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1" name="Graphic 20">
              <a:extLst>
                <a:ext uri="{FF2B5EF4-FFF2-40B4-BE49-F238E27FC236}">
                  <a16:creationId xmlns:a16="http://schemas.microsoft.com/office/drawing/2014/main" id="{74CFFB62-0968-4B21-A9AC-50496564F9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7961" y="3623013"/>
              <a:ext cx="492735" cy="458358"/>
            </a:xfrm>
            <a:prstGeom prst="rect">
              <a:avLst/>
            </a:prstGeom>
          </p:spPr>
        </p:pic>
        <p:sp>
          <p:nvSpPr>
            <p:cNvPr id="22" name="Rectangle 21">
              <a:extLst>
                <a:ext uri="{FF2B5EF4-FFF2-40B4-BE49-F238E27FC236}">
                  <a16:creationId xmlns:a16="http://schemas.microsoft.com/office/drawing/2014/main" id="{A1204C13-C4D6-45F8-8DF0-B70125A63ED3}"/>
                </a:ext>
              </a:extLst>
            </p:cNvPr>
            <p:cNvSpPr/>
            <p:nvPr/>
          </p:nvSpPr>
          <p:spPr>
            <a:xfrm>
              <a:off x="6287849" y="3616254"/>
              <a:ext cx="1747594" cy="461665"/>
            </a:xfrm>
            <a:prstGeom prst="rect">
              <a:avLst/>
            </a:prstGeom>
          </p:spPr>
          <p:txBody>
            <a:bodyPr wrap="none">
              <a:spAutoFit/>
            </a:bodyPr>
            <a:lstStyle/>
            <a:p>
              <a:r>
                <a:rPr lang="en-US" sz="2400" err="1">
                  <a:solidFill>
                    <a:srgbClr val="BF2A32"/>
                  </a:solidFill>
                  <a:latin typeface="-apple-system"/>
                </a:rPr>
                <a:t>Open</a:t>
              </a:r>
              <a:r>
                <a:rPr lang="en-US" sz="2400" err="1">
                  <a:solidFill>
                    <a:srgbClr val="222222"/>
                  </a:solidFill>
                  <a:latin typeface="-apple-system"/>
                </a:rPr>
                <a:t>Census</a:t>
              </a:r>
              <a:endParaRPr lang="en-US" sz="2400" b="0" i="0">
                <a:solidFill>
                  <a:srgbClr val="222222"/>
                </a:solidFill>
                <a:effectLst/>
                <a:latin typeface="-apple-system"/>
              </a:endParaRPr>
            </a:p>
          </p:txBody>
        </p:sp>
      </p:grpSp>
    </p:spTree>
    <p:extLst>
      <p:ext uri="{BB962C8B-B14F-4D97-AF65-F5344CB8AC3E}">
        <p14:creationId xmlns:p14="http://schemas.microsoft.com/office/powerpoint/2010/main" val="95528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20"/>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119"/>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42" presetClass="path" presetSubtype="0" decel="100000" fill="hold" nodeType="withEffect">
                                  <p:stCondLst>
                                    <p:cond delay="0"/>
                                  </p:stCondLst>
                                  <p:childTnLst>
                                    <p:animMotion origin="layout" path="M 1.66667E-6 -1.85185E-6 L 1.66667E-6 0.03773 " pathEditMode="relative" rAng="0" ptsTypes="AA">
                                      <p:cBhvr>
                                        <p:cTn id="19" dur="750" spd="-100000" fill="hold"/>
                                        <p:tgtEl>
                                          <p:spTgt spid="144"/>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42" presetClass="path" presetSubtype="0" decel="100000" fill="hold" nodeType="withEffect">
                                  <p:stCondLst>
                                    <p:cond delay="100"/>
                                  </p:stCondLst>
                                  <p:childTnLst>
                                    <p:animMotion origin="layout" path="M 1.66667E-6 -1.85185E-6 L 1.66667E-6 0.03773 " pathEditMode="relative" rAng="0" ptsTypes="AA">
                                      <p:cBhvr>
                                        <p:cTn id="24" dur="750" spd="-100000" fill="hold"/>
                                        <p:tgtEl>
                                          <p:spTgt spid="145"/>
                                        </p:tgtEl>
                                        <p:attrNameLst>
                                          <p:attrName>ppt_x</p:attrName>
                                          <p:attrName>ppt_y</p:attrName>
                                        </p:attrNameLst>
                                      </p:cBhvr>
                                      <p:rCtr x="0" y="1875"/>
                                    </p:animMotion>
                                  </p:childTnLst>
                                </p:cTn>
                              </p:par>
                              <p:par>
                                <p:cTn id="25" presetID="10" presetClass="entr" presetSubtype="0" fill="hold" nodeType="withEffect">
                                  <p:stCondLst>
                                    <p:cond delay="15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par>
                                <p:cTn id="28" presetID="42" presetClass="path" presetSubtype="0" decel="100000" fill="hold" nodeType="withEffect">
                                  <p:stCondLst>
                                    <p:cond delay="150"/>
                                  </p:stCondLst>
                                  <p:childTnLst>
                                    <p:animMotion origin="layout" path="M 1.66667E-6 -1.85185E-6 L 1.66667E-6 0.03773 " pathEditMode="relative" rAng="0" ptsTypes="AA">
                                      <p:cBhvr>
                                        <p:cTn id="29" dur="750" spd="-100000" fill="hold"/>
                                        <p:tgtEl>
                                          <p:spTgt spid="133"/>
                                        </p:tgtEl>
                                        <p:attrNameLst>
                                          <p:attrName>ppt_x</p:attrName>
                                          <p:attrName>ppt_y</p:attrName>
                                        </p:attrNameLst>
                                      </p:cBhvr>
                                      <p:rCtr x="0" y="1875"/>
                                    </p:animMotion>
                                  </p:childTnLst>
                                </p:cTn>
                              </p:par>
                              <p:par>
                                <p:cTn id="30" presetID="22" presetClass="entr" presetSubtype="8" fill="hold" nodeType="withEffect">
                                  <p:stCondLst>
                                    <p:cond delay="20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par>
                                <p:cTn id="33" presetID="10" presetClass="entr" presetSubtype="0"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100000" fill="hold" nodeType="withEffect">
                                  <p:stCondLst>
                                    <p:cond delay="200"/>
                                  </p:stCondLst>
                                  <p:childTnLst>
                                    <p:animMotion origin="layout" path="M 1.66667E-6 -1.85185E-6 L 1.66667E-6 0.03773 " pathEditMode="relative" rAng="0" ptsTypes="AA">
                                      <p:cBhvr>
                                        <p:cTn id="37" dur="750" spd="-100000" fill="hold"/>
                                        <p:tgtEl>
                                          <p:spTgt spid="23"/>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500"/>
                            </p:stCondLst>
                            <p:childTnLst>
                              <p:par>
                                <p:cTn id="44" presetID="2" presetClass="entr" presetSubtype="2" decel="10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64" presetClass="path" presetSubtype="0" accel="50000" decel="50000" fill="hold" nodeType="withEffect">
                                  <p:stCondLst>
                                    <p:cond delay="500"/>
                                  </p:stCondLst>
                                  <p:childTnLst>
                                    <p:animMotion origin="layout" path="M 5E-6 -1.85185E-6 L 5E-6 -0.46551 " pathEditMode="relative" rAng="0" ptsTypes="AA">
                                      <p:cBhvr>
                                        <p:cTn id="49" dur="1000" fill="hold"/>
                                        <p:tgtEl>
                                          <p:spTgt spid="7"/>
                                        </p:tgtEl>
                                        <p:attrNameLst>
                                          <p:attrName>ppt_x</p:attrName>
                                          <p:attrName>ppt_y</p:attrName>
                                        </p:attrNameLst>
                                      </p:cBhvr>
                                      <p:rCtr x="0" y="-23287"/>
                                    </p:animMotion>
                                  </p:childTnLst>
                                </p:cTn>
                              </p:par>
                              <p:par>
                                <p:cTn id="50" presetID="2" presetClass="entr" presetSubtype="2" decel="10000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par>
                                <p:cTn id="54" presetID="64" presetClass="path" presetSubtype="0" accel="50000" decel="50000" fill="hold" nodeType="withEffect">
                                  <p:stCondLst>
                                    <p:cond delay="500"/>
                                  </p:stCondLst>
                                  <p:childTnLst>
                                    <p:animMotion origin="layout" path="M 5E-6 -1.85185E-6 L 5E-6 -0.33171 " pathEditMode="relative" rAng="0" ptsTypes="AA">
                                      <p:cBhvr>
                                        <p:cTn id="55" dur="1000" fill="hold"/>
                                        <p:tgtEl>
                                          <p:spTgt spid="42"/>
                                        </p:tgtEl>
                                        <p:attrNameLst>
                                          <p:attrName>ppt_x</p:attrName>
                                          <p:attrName>ppt_y</p:attrName>
                                        </p:attrNameLst>
                                      </p:cBhvr>
                                      <p:rCtr x="0" y="-16597"/>
                                    </p:animMotion>
                                  </p:childTnLst>
                                </p:cTn>
                              </p:par>
                              <p:par>
                                <p:cTn id="56" presetID="2" presetClass="entr" presetSubtype="2" decel="10000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64" presetClass="path" presetSubtype="0" accel="50000" decel="50000" fill="hold" nodeType="withEffect">
                                  <p:stCondLst>
                                    <p:cond delay="500"/>
                                  </p:stCondLst>
                                  <p:childTnLst>
                                    <p:animMotion origin="layout" path="M 5E-6 -1.85185E-6 L 5E-6 -0.19838 " pathEditMode="relative" rAng="0" ptsTypes="AA">
                                      <p:cBhvr>
                                        <p:cTn id="61" dur="1000" fill="hold"/>
                                        <p:tgtEl>
                                          <p:spTgt spid="48"/>
                                        </p:tgtEl>
                                        <p:attrNameLst>
                                          <p:attrName>ppt_x</p:attrName>
                                          <p:attrName>ppt_y</p:attrName>
                                        </p:attrNameLst>
                                      </p:cBhvr>
                                      <p:rCtr x="0" y="-9931"/>
                                    </p:animMotion>
                                  </p:childTnLst>
                                </p:cTn>
                              </p:par>
                              <p:par>
                                <p:cTn id="62" presetID="2" presetClass="entr" presetSubtype="2" decel="10000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64" presetClass="path" presetSubtype="0" accel="50000" decel="50000" fill="hold" nodeType="withEffect">
                                  <p:stCondLst>
                                    <p:cond delay="500"/>
                                  </p:stCondLst>
                                  <p:childTnLst>
                                    <p:animMotion origin="layout" path="M 5E-6 -1.85185E-6 L 0.00027 -0.06504 " pathEditMode="relative" rAng="0" ptsTypes="AA">
                                      <p:cBhvr>
                                        <p:cTn id="67" dur="1000" fill="hold"/>
                                        <p:tgtEl>
                                          <p:spTgt spid="54"/>
                                        </p:tgtEl>
                                        <p:attrNameLst>
                                          <p:attrName>ppt_x</p:attrName>
                                          <p:attrName>ppt_y</p:attrName>
                                        </p:attrNameLst>
                                      </p:cBhvr>
                                      <p:rCtr x="13" y="-3264"/>
                                    </p:animMotion>
                                  </p:childTnLst>
                                </p:cTn>
                              </p:par>
                              <p:par>
                                <p:cTn id="68" presetID="2" presetClass="entr" presetSubtype="2" decel="10000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par>
                                <p:cTn id="72" presetID="64" presetClass="path" presetSubtype="0" accel="50000" decel="50000" fill="hold" nodeType="withEffect">
                                  <p:stCondLst>
                                    <p:cond delay="500"/>
                                  </p:stCondLst>
                                  <p:childTnLst>
                                    <p:animMotion origin="layout" path="M 5E-6 -1.85185E-6 L 5E-6 0.06852 " pathEditMode="relative" rAng="0" ptsTypes="AA">
                                      <p:cBhvr>
                                        <p:cTn id="73" dur="1000" fill="hold"/>
                                        <p:tgtEl>
                                          <p:spTgt spid="60"/>
                                        </p:tgtEl>
                                        <p:attrNameLst>
                                          <p:attrName>ppt_x</p:attrName>
                                          <p:attrName>ppt_y</p:attrName>
                                        </p:attrNameLst>
                                      </p:cBhvr>
                                      <p:rCtr x="0" y="3426"/>
                                    </p:animMotion>
                                  </p:childTnLst>
                                </p:cTn>
                              </p:par>
                              <p:par>
                                <p:cTn id="74" presetID="2" presetClass="entr" presetSubtype="2" decel="10000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1+#ppt_w/2"/>
                                          </p:val>
                                        </p:tav>
                                        <p:tav tm="100000">
                                          <p:val>
                                            <p:strVal val="#ppt_x"/>
                                          </p:val>
                                        </p:tav>
                                      </p:tavLst>
                                    </p:anim>
                                    <p:anim calcmode="lin" valueType="num">
                                      <p:cBhvr additive="base">
                                        <p:cTn id="77" dur="500" fill="hold"/>
                                        <p:tgtEl>
                                          <p:spTgt spid="66"/>
                                        </p:tgtEl>
                                        <p:attrNameLst>
                                          <p:attrName>ppt_y</p:attrName>
                                        </p:attrNameLst>
                                      </p:cBhvr>
                                      <p:tavLst>
                                        <p:tav tm="0">
                                          <p:val>
                                            <p:strVal val="#ppt_y"/>
                                          </p:val>
                                        </p:tav>
                                        <p:tav tm="100000">
                                          <p:val>
                                            <p:strVal val="#ppt_y"/>
                                          </p:val>
                                        </p:tav>
                                      </p:tavLst>
                                    </p:anim>
                                  </p:childTnLst>
                                </p:cTn>
                              </p:par>
                              <p:par>
                                <p:cTn id="78" presetID="64" presetClass="path" presetSubtype="0" accel="50000" decel="50000" fill="hold" nodeType="withEffect">
                                  <p:stCondLst>
                                    <p:cond delay="500"/>
                                  </p:stCondLst>
                                  <p:childTnLst>
                                    <p:animMotion origin="layout" path="M 5E-6 -1.85185E-6 L 5E-6 0.20185 " pathEditMode="relative" rAng="0" ptsTypes="AA">
                                      <p:cBhvr>
                                        <p:cTn id="79" dur="1000" fill="hold"/>
                                        <p:tgtEl>
                                          <p:spTgt spid="66"/>
                                        </p:tgtEl>
                                        <p:attrNameLst>
                                          <p:attrName>ppt_x</p:attrName>
                                          <p:attrName>ppt_y</p:attrName>
                                        </p:attrNameLst>
                                      </p:cBhvr>
                                      <p:rCtr x="0" y="10093"/>
                                    </p:animMotion>
                                  </p:childTnLst>
                                </p:cTn>
                              </p:par>
                              <p:par>
                                <p:cTn id="80" presetID="2" presetClass="entr" presetSubtype="2"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64" presetClass="path" presetSubtype="0" accel="50000" decel="50000" fill="hold" nodeType="withEffect">
                                  <p:stCondLst>
                                    <p:cond delay="500"/>
                                  </p:stCondLst>
                                  <p:childTnLst>
                                    <p:animMotion origin="layout" path="M 5E-6 -1.85185E-6 L 5E-6 0.33449 " pathEditMode="relative" rAng="0" ptsTypes="AA">
                                      <p:cBhvr>
                                        <p:cTn id="85" dur="1000" fill="hold"/>
                                        <p:tgtEl>
                                          <p:spTgt spid="72"/>
                                        </p:tgtEl>
                                        <p:attrNameLst>
                                          <p:attrName>ppt_x</p:attrName>
                                          <p:attrName>ppt_y</p:attrName>
                                        </p:attrNameLst>
                                      </p:cBhvr>
                                      <p:rCtr x="0" y="16713"/>
                                    </p:animMotion>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b="1" spc="300">
                <a:solidFill>
                  <a:srgbClr val="000000"/>
                </a:solidFill>
                <a:latin typeface="Segoe UI Semibold"/>
                <a:cs typeface="Segoe UI" pitchFamily="34" charset="0"/>
              </a:rPr>
              <a:t>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Pod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http://localhost:3500/v1.0/</a:t>
            </a:r>
            <a:r>
              <a:rPr lang="en-US" sz="1400" dirty="0">
                <a:solidFill>
                  <a:prstClr val="black"/>
                </a:solidFill>
                <a:latin typeface="Calibri" panose="020F0502020204030204"/>
              </a:rPr>
              <a:t>secrets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lang="en-US" sz="1400" dirty="0" err="1">
                <a:solidFill>
                  <a:prstClr val="black"/>
                </a:solidFill>
                <a:latin typeface="Calibri" panose="020F0502020204030204"/>
              </a:rPr>
              <a:t>kubernetes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endParaRP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spc="300">
                <a:solidFill>
                  <a:srgbClr val="000000"/>
                </a:solidFill>
                <a:latin typeface="Segoe UI Semibold"/>
                <a:cs typeface="Segoe UI" pitchFamily="34" charset="0"/>
              </a:rPr>
              <a:t> </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Kubernetes</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sz="5000" dirty="0"/>
              <a:t>Secrets with Azure Kubernetes Service</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90B425-BC2A-4C41-871B-9BE143E95F03}"/>
              </a:ext>
            </a:extLst>
          </p:cNvPr>
          <p:cNvSpPr txBox="1">
            <a:spLocks/>
          </p:cNvSpPr>
          <p:nvPr/>
        </p:nvSpPr>
        <p:spPr>
          <a:xfrm>
            <a:off x="838200" y="1478756"/>
            <a:ext cx="10515600" cy="4351338"/>
          </a:xfrm>
          <a:prstGeom prst="rect">
            <a:avLst/>
          </a:prstGeom>
        </p:spPr>
        <p:txBody>
          <a:bodyPr>
            <a:normAutofit fontScale="850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800" spc="-98" dirty="0">
                <a:ln w="3175">
                  <a:noFill/>
                </a:ln>
                <a:solidFill>
                  <a:schemeClr val="bg1"/>
                </a:solidFill>
                <a:cs typeface="Segoe UI" pitchFamily="34" charset="0"/>
              </a:rPr>
              <a:t>Understand What is </a:t>
            </a:r>
            <a:r>
              <a:rPr lang="en-GB" sz="3800" spc="-98" dirty="0" err="1">
                <a:ln w="3175">
                  <a:noFill/>
                </a:ln>
                <a:solidFill>
                  <a:schemeClr val="bg1"/>
                </a:solidFill>
                <a:cs typeface="Segoe UI" pitchFamily="34" charset="0"/>
              </a:rPr>
              <a:t>Dapr</a:t>
            </a:r>
            <a:endParaRPr lang="en-GB" sz="3800" spc="-98" dirty="0">
              <a:ln w="3175">
                <a:noFill/>
              </a:ln>
              <a:solidFill>
                <a:schemeClr val="bg1"/>
              </a:solidFill>
              <a:cs typeface="Segoe UI" pitchFamily="34" charset="0"/>
            </a:endParaRPr>
          </a:p>
          <a:p>
            <a:r>
              <a:rPr lang="en-GB" sz="3800" spc="-98" dirty="0">
                <a:ln w="3175">
                  <a:noFill/>
                </a:ln>
                <a:solidFill>
                  <a:schemeClr val="bg1"/>
                </a:solidFill>
                <a:cs typeface="Segoe UI" pitchFamily="34" charset="0"/>
              </a:rPr>
              <a:t>Understand how </a:t>
            </a:r>
            <a:r>
              <a:rPr lang="en-GB" sz="3800" spc="-98" dirty="0" err="1">
                <a:ln w="3175">
                  <a:noFill/>
                </a:ln>
                <a:solidFill>
                  <a:schemeClr val="bg1"/>
                </a:solidFill>
                <a:cs typeface="Segoe UI" pitchFamily="34" charset="0"/>
              </a:rPr>
              <a:t>Dapr</a:t>
            </a:r>
            <a:r>
              <a:rPr lang="en-GB" sz="3800" spc="-98" dirty="0">
                <a:ln w="3175">
                  <a:noFill/>
                </a:ln>
                <a:solidFill>
                  <a:schemeClr val="bg1"/>
                </a:solidFill>
                <a:cs typeface="Segoe UI" pitchFamily="34" charset="0"/>
              </a:rPr>
              <a:t> works</a:t>
            </a:r>
          </a:p>
          <a:p>
            <a:r>
              <a:rPr lang="en-GB" sz="3800" spc="-98" dirty="0">
                <a:ln w="3175">
                  <a:noFill/>
                </a:ln>
                <a:solidFill>
                  <a:schemeClr val="bg1"/>
                </a:solidFill>
                <a:cs typeface="Segoe UI" pitchFamily="34" charset="0"/>
              </a:rPr>
              <a:t>Understand some basic </a:t>
            </a:r>
            <a:r>
              <a:rPr lang="en-GB" sz="3800" spc="-98" dirty="0" err="1">
                <a:ln w="3175">
                  <a:noFill/>
                </a:ln>
                <a:solidFill>
                  <a:schemeClr val="bg1"/>
                </a:solidFill>
                <a:cs typeface="Segoe UI" pitchFamily="34" charset="0"/>
              </a:rPr>
              <a:t>Dapr</a:t>
            </a:r>
            <a:r>
              <a:rPr lang="en-GB" sz="3800" spc="-98" dirty="0">
                <a:ln w="3175">
                  <a:noFill/>
                </a:ln>
                <a:solidFill>
                  <a:schemeClr val="bg1"/>
                </a:solidFill>
                <a:cs typeface="Segoe UI" pitchFamily="34" charset="0"/>
              </a:rPr>
              <a:t> samples</a:t>
            </a:r>
          </a:p>
          <a:p>
            <a:endParaRPr lang="en-GB" sz="3800" spc="-98" dirty="0">
              <a:ln w="3175">
                <a:noFill/>
              </a:ln>
              <a:solidFill>
                <a:schemeClr val="bg1"/>
              </a:solidFill>
              <a:cs typeface="Segoe UI" pitchFamily="34" charset="0"/>
            </a:endParaRPr>
          </a:p>
          <a:p>
            <a:endParaRPr lang="en-GB" sz="3800" spc="-98" dirty="0">
              <a:ln w="3175">
                <a:noFill/>
              </a:ln>
              <a:solidFill>
                <a:schemeClr val="bg1"/>
              </a:solidFill>
              <a:cs typeface="Segoe UI" pitchFamily="34" charset="0"/>
            </a:endParaRPr>
          </a:p>
          <a:p>
            <a:endParaRPr lang="en-GB" sz="3800" spc="-98" dirty="0">
              <a:ln w="3175">
                <a:noFill/>
              </a:ln>
              <a:solidFill>
                <a:schemeClr val="bg1"/>
              </a:solidFill>
              <a:cs typeface="Segoe UI" pitchFamily="34" charset="0"/>
            </a:endParaRPr>
          </a:p>
          <a:p>
            <a:endParaRPr lang="en-GB" sz="3800" spc="-98" dirty="0">
              <a:ln w="3175">
                <a:noFill/>
              </a:ln>
              <a:solidFill>
                <a:schemeClr val="bg1"/>
              </a:solidFill>
              <a:cs typeface="Segoe UI" pitchFamily="34" charset="0"/>
            </a:endParaRPr>
          </a:p>
          <a:p>
            <a:pPr marL="0" indent="0">
              <a:buNone/>
            </a:pPr>
            <a:endParaRPr lang="en-GB" sz="3800" spc="-98" dirty="0">
              <a:ln w="3175">
                <a:noFill/>
              </a:ln>
              <a:solidFill>
                <a:schemeClr val="bg1"/>
              </a:solidFill>
              <a:cs typeface="Segoe UI" pitchFamily="34" charset="0"/>
            </a:endParaRPr>
          </a:p>
          <a:p>
            <a:r>
              <a:rPr lang="en-GB" sz="3800" spc="-98" dirty="0">
                <a:ln w="3175">
                  <a:noFill/>
                </a:ln>
                <a:solidFill>
                  <a:schemeClr val="bg1"/>
                </a:solidFill>
                <a:cs typeface="Segoe UI" pitchFamily="34" charset="0"/>
              </a:rPr>
              <a:t>Original presentation: </a:t>
            </a:r>
            <a:r>
              <a:rPr lang="en-GB" sz="3800" spc="-98" dirty="0">
                <a:ln w="3175">
                  <a:noFill/>
                </a:ln>
                <a:solidFill>
                  <a:schemeClr val="bg1"/>
                </a:solidFill>
                <a:cs typeface="Segoe UI" pitchFamily="34" charset="0"/>
                <a:hlinkClick r:id="rId4">
                  <a:extLst>
                    <a:ext uri="{A12FA001-AC4F-418D-AE19-62706E023703}">
                      <ahyp:hlinkClr xmlns:ahyp="http://schemas.microsoft.com/office/drawing/2018/hyperlinkcolor" val="tx"/>
                    </a:ext>
                  </a:extLst>
                </a:hlinkClick>
              </a:rPr>
              <a:t>https://github.com/dapr/docs/tree/master/presentations</a:t>
            </a:r>
            <a:r>
              <a:rPr lang="en-GB" sz="3800" spc="-98" dirty="0">
                <a:ln w="3175">
                  <a:noFill/>
                </a:ln>
                <a:solidFill>
                  <a:schemeClr val="bg1"/>
                </a:solidFill>
                <a:cs typeface="Segoe UI" pitchFamily="34" charset="0"/>
              </a:rPr>
              <a:t>   </a:t>
            </a:r>
          </a:p>
          <a:p>
            <a:endParaRPr lang="en-GB" dirty="0"/>
          </a:p>
        </p:txBody>
      </p:sp>
      <p:sp>
        <p:nvSpPr>
          <p:cNvPr id="9" name="Title 3">
            <a:extLst>
              <a:ext uri="{FF2B5EF4-FFF2-40B4-BE49-F238E27FC236}">
                <a16:creationId xmlns:a16="http://schemas.microsoft.com/office/drawing/2014/main" id="{CBC8D31F-A924-40C2-A65F-E0AFA89740B6}"/>
              </a:ext>
            </a:extLst>
          </p:cNvPr>
          <p:cNvSpPr>
            <a:spLocks noGrp="1"/>
          </p:cNvSpPr>
          <p:nvPr>
            <p:ph type="title"/>
          </p:nvPr>
        </p:nvSpPr>
        <p:spPr>
          <a:xfrm>
            <a:off x="838200" y="34269"/>
            <a:ext cx="9960275" cy="1269936"/>
          </a:xfrm>
        </p:spPr>
        <p:txBody>
          <a:bodyPr/>
          <a:lstStyle/>
          <a:p>
            <a:r>
              <a:rPr lang="en-GB" b="1" dirty="0"/>
              <a:t>Goals</a:t>
            </a:r>
            <a:endParaRPr lang="en-GB" sz="3200" b="1" dirty="0"/>
          </a:p>
        </p:txBody>
      </p:sp>
    </p:spTree>
    <p:custDataLst>
      <p:tags r:id="rId1"/>
    </p:custDataLst>
    <p:extLst>
      <p:ext uri="{BB962C8B-B14F-4D97-AF65-F5344CB8AC3E}">
        <p14:creationId xmlns:p14="http://schemas.microsoft.com/office/powerpoint/2010/main" val="2701144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accent1"/>
                </a:solidFill>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Integration with developer frameworks</a:t>
            </a:r>
            <a:br>
              <a:rPr lang="en-US"/>
            </a:br>
            <a:endParaRPr lang="en-US">
              <a:solidFill>
                <a:schemeClr val="accent1"/>
              </a:solidFill>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mj-lt"/>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chemeClr val="bg1"/>
                  </a:solidFill>
                  <a:latin typeface="+mj-lt"/>
                </a:rPr>
                <a:t>Stateful, objects of storage and compute</a:t>
              </a:r>
            </a:p>
            <a:p>
              <a:endParaRPr lang="en-US" sz="2400">
                <a:solidFill>
                  <a:schemeClr val="accent1"/>
                </a:solidFill>
              </a:endParaRPr>
            </a:p>
            <a:p>
              <a:pPr marL="0" indent="0">
                <a:spcAft>
                  <a:spcPts val="1200"/>
                </a:spcAft>
                <a:buFont typeface="Wingdings" panose="05000000000000000000" pitchFamily="2" charset="2"/>
                <a:buNone/>
              </a:pPr>
              <a:r>
                <a:rPr lang="en-US" sz="1800">
                  <a:solidFill>
                    <a:schemeClr val="accent1"/>
                  </a:solidFill>
                  <a:latin typeface="+mj-lt"/>
                </a:rPr>
                <a:t>Dapr Actor features:</a:t>
              </a:r>
            </a:p>
            <a:p>
              <a:pPr marL="365760" lvl="1" indent="0">
                <a:spcBef>
                  <a:spcPts val="600"/>
                </a:spcBef>
                <a:spcAft>
                  <a:spcPts val="1200"/>
                </a:spcAft>
                <a:buNone/>
              </a:pPr>
              <a:r>
                <a:rPr lang="en-US" sz="1800">
                  <a:solidFill>
                    <a:schemeClr val="bg1"/>
                  </a:solidFill>
                </a:rPr>
                <a:t>Distribution and failover</a:t>
              </a:r>
            </a:p>
            <a:p>
              <a:pPr marL="365760" lvl="1" indent="0">
                <a:spcBef>
                  <a:spcPts val="600"/>
                </a:spcBef>
                <a:spcAft>
                  <a:spcPts val="1200"/>
                </a:spcAft>
                <a:buNone/>
              </a:pPr>
              <a:r>
                <a:rPr lang="en-US" sz="1800">
                  <a:solidFill>
                    <a:schemeClr val="bg1"/>
                  </a:solidFill>
                </a:rPr>
                <a:t>Turn-based concurrency</a:t>
              </a:r>
            </a:p>
            <a:p>
              <a:pPr marL="365760" lvl="1" indent="0">
                <a:spcBef>
                  <a:spcPts val="600"/>
                </a:spcBef>
                <a:spcAft>
                  <a:spcPts val="1200"/>
                </a:spcAft>
                <a:buNone/>
              </a:pPr>
              <a:r>
                <a:rPr lang="en-US" sz="1800">
                  <a:solidFill>
                    <a:schemeClr val="bg1"/>
                  </a:solidFill>
                </a:rPr>
                <a:t>State management</a:t>
              </a:r>
            </a:p>
            <a:p>
              <a:pPr marL="365760" lvl="1" indent="0">
                <a:spcBef>
                  <a:spcPts val="600"/>
                </a:spcBef>
                <a:spcAft>
                  <a:spcPts val="1200"/>
                </a:spcAft>
                <a:buNone/>
              </a:pPr>
              <a:r>
                <a:rPr lang="en-US" sz="1800">
                  <a:solidFill>
                    <a:schemeClr val="bg1"/>
                  </a:solidFill>
                </a:rPr>
                <a:t>Timers</a:t>
              </a:r>
            </a:p>
            <a:p>
              <a:pPr marL="365760" lvl="1" indent="0">
                <a:spcBef>
                  <a:spcPts val="600"/>
                </a:spcBef>
                <a:spcAft>
                  <a:spcPts val="1200"/>
                </a:spcAft>
                <a:buNone/>
              </a:pPr>
              <a:r>
                <a:rPr lang="en-US" sz="1800">
                  <a:solidFill>
                    <a:schemeClr val="bg1"/>
                  </a:solidFill>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r>
              <a:rPr lang="en-US" sz="1800">
                <a:solidFill>
                  <a:schemeClr val="bg1"/>
                </a:solidFill>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http://localhost:3500/v1.0/actors/MyActors/A/method/update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4036949" y="2520950"/>
            <a:ext cx="1070737"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1384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Get Actor location</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spTree>
    <p:extLst>
      <p:ext uri="{BB962C8B-B14F-4D97-AF65-F5344CB8AC3E}">
        <p14:creationId xmlns:p14="http://schemas.microsoft.com/office/powerpoint/2010/main" val="8137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6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62"/>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0"/>
                                  </p:stCondLst>
                                  <p:childTnLst>
                                    <p:animMotion origin="layout" path="M 5.55112E-17 0 L 5.55112E-17 0.03773 " pathEditMode="relative" rAng="0" ptsTypes="AA">
                                      <p:cBhvr>
                                        <p:cTn id="19" dur="750" spd="-100000" fill="hold"/>
                                        <p:tgtEl>
                                          <p:spTgt spid="79"/>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0"/>
                                  </p:stCondLst>
                                  <p:childTnLst>
                                    <p:animMotion origin="layout" path="M -6.25E-7 0 L -6.25E-7 0.03773 " pathEditMode="relative" rAng="0" ptsTypes="AA">
                                      <p:cBhvr>
                                        <p:cTn id="24" dur="750" spd="-100000" fill="hold"/>
                                        <p:tgtEl>
                                          <p:spTgt spid="72"/>
                                        </p:tgtEl>
                                        <p:attrNameLst>
                                          <p:attrName>ppt_x</p:attrName>
                                          <p:attrName>ppt_y</p:attrName>
                                        </p:attrNameLst>
                                      </p:cBhvr>
                                      <p:rCtr x="0" y="1875"/>
                                    </p:animMotion>
                                  </p:childTnLst>
                                </p:cTn>
                              </p:par>
                              <p:par>
                                <p:cTn id="25" presetID="22" presetClass="entr" presetSubtype="8"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par>
                                <p:cTn id="28" presetID="22" presetClass="entr" presetSubtype="2"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right)">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0"/>
                                  </p:stCondLst>
                                  <p:childTnLst>
                                    <p:animMotion origin="layout" path="M 4.58333E-6 3.33333E-6 L 4.58333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wipe(down)">
                                      <p:cBhvr>
                                        <p:cTn id="42" dur="250"/>
                                        <p:tgtEl>
                                          <p:spTgt spid="156"/>
                                        </p:tgtEl>
                                      </p:cBhvr>
                                    </p:animEffect>
                                  </p:childTnLst>
                                </p:cTn>
                              </p:par>
                              <p:par>
                                <p:cTn id="43" presetID="10" presetClass="entr" presetSubtype="0" fill="hold" nodeType="withEffect">
                                  <p:stCondLst>
                                    <p:cond delay="25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42" presetClass="path" presetSubtype="0" decel="100000" fill="hold" nodeType="withEffect">
                                  <p:stCondLst>
                                    <p:cond delay="250"/>
                                  </p:stCondLst>
                                  <p:childTnLst>
                                    <p:animMotion origin="layout" path="M 5.55112E-17 -2.59259E-6 L 5.55112E-17 0.03773 " pathEditMode="relative" rAng="0" ptsTypes="AA">
                                      <p:cBhvr>
                                        <p:cTn id="47" dur="750" spd="-100000" fill="hold"/>
                                        <p:tgtEl>
                                          <p:spTgt spid="92"/>
                                        </p:tgtEl>
                                        <p:attrNameLst>
                                          <p:attrName>ppt_x</p:attrName>
                                          <p:attrName>ppt_y</p:attrName>
                                        </p:attrNameLst>
                                      </p:cBhvr>
                                      <p:rCtr x="0" y="187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42" presetClass="path" presetSubtype="0" decel="100000" fill="hold" grpId="1" nodeType="withEffect">
                                  <p:stCondLst>
                                    <p:cond delay="0"/>
                                  </p:stCondLst>
                                  <p:childTnLst>
                                    <p:animMotion origin="layout" path="M 5.55112E-17 -2.59259E-6 L 5.55112E-17 0.03773 " pathEditMode="relative" rAng="0" ptsTypes="AA">
                                      <p:cBhvr>
                                        <p:cTn id="57" dur="750" spd="-100000" fill="hold"/>
                                        <p:tgtEl>
                                          <p:spTgt spid="180"/>
                                        </p:tgtEl>
                                        <p:attrNameLst>
                                          <p:attrName>ppt_x</p:attrName>
                                          <p:attrName>ppt_y</p:attrName>
                                        </p:attrNameLst>
                                      </p:cBhvr>
                                      <p:rCtr x="0" y="1875"/>
                                    </p:animMotion>
                                  </p:childTnLst>
                                </p:cTn>
                              </p:par>
                              <p:par>
                                <p:cTn id="58" presetID="10" presetClass="entr" presetSubtype="0" fill="hold" nodeType="withEffect">
                                  <p:stCondLst>
                                    <p:cond delay="20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42" presetClass="path" presetSubtype="0" decel="100000" fill="hold" nodeType="withEffect">
                                  <p:stCondLst>
                                    <p:cond delay="200"/>
                                  </p:stCondLst>
                                  <p:childTnLst>
                                    <p:animMotion origin="layout" path="M 5.55112E-17 -2.59259E-6 L 5.55112E-17 0.03773 " pathEditMode="relative" rAng="0" ptsTypes="AA">
                                      <p:cBhvr>
                                        <p:cTn id="62" dur="750" spd="-100000" fill="hold"/>
                                        <p:tgtEl>
                                          <p:spTgt spid="71"/>
                                        </p:tgtEl>
                                        <p:attrNameLst>
                                          <p:attrName>ppt_x</p:attrName>
                                          <p:attrName>ppt_y</p:attrName>
                                        </p:attrNameLst>
                                      </p:cBhvr>
                                      <p:rCtr x="0" y="1875"/>
                                    </p:animMotion>
                                  </p:childTnLst>
                                </p:cTn>
                              </p:par>
                              <p:par>
                                <p:cTn id="63" presetID="10"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Effect transition="in" filter="fade">
                                      <p:cBhvr>
                                        <p:cTn id="65" dur="500"/>
                                        <p:tgtEl>
                                          <p:spTgt spid="168"/>
                                        </p:tgtEl>
                                      </p:cBhvr>
                                    </p:animEffect>
                                  </p:childTnLst>
                                </p:cTn>
                              </p:par>
                              <p:par>
                                <p:cTn id="66" presetID="42" presetClass="path" presetSubtype="0" decel="100000" fill="hold" nodeType="withEffect">
                                  <p:stCondLst>
                                    <p:cond delay="0"/>
                                  </p:stCondLst>
                                  <p:childTnLst>
                                    <p:animMotion origin="layout" path="M -3.33333E-6 3.33333E-6 L 0.03008 3.33333E-6 " pathEditMode="relative" rAng="0" ptsTypes="AA">
                                      <p:cBhvr>
                                        <p:cTn id="67" dur="750" spd="-100000" fill="hold"/>
                                        <p:tgtEl>
                                          <p:spTgt spid="168"/>
                                        </p:tgtEl>
                                        <p:attrNameLst>
                                          <p:attrName>ppt_x</p:attrName>
                                          <p:attrName>ppt_y</p:attrName>
                                        </p:attrNameLst>
                                      </p:cBhvr>
                                      <p:rCtr x="1497" y="0"/>
                                    </p:animMotion>
                                  </p:childTnLst>
                                </p:cTn>
                              </p:par>
                              <p:par>
                                <p:cTn id="68" presetID="10" presetClass="entr" presetSubtype="0"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par>
                                <p:cTn id="71" presetID="42" presetClass="path" presetSubtype="0" decel="100000" fill="hold" nodeType="withEffect">
                                  <p:stCondLst>
                                    <p:cond delay="0"/>
                                  </p:stCondLst>
                                  <p:childTnLst>
                                    <p:animMotion origin="layout" path="M 4.375E-6 -2.22222E-6 L 0.03007 -2.22222E-6 " pathEditMode="relative" rAng="0" ptsTypes="AA">
                                      <p:cBhvr>
                                        <p:cTn id="72" dur="750" spd="-100000" fill="hold"/>
                                        <p:tgtEl>
                                          <p:spTgt spid="142"/>
                                        </p:tgtEl>
                                        <p:attrNameLst>
                                          <p:attrName>ppt_x</p:attrName>
                                          <p:attrName>ppt_y</p:attrName>
                                        </p:attrNameLst>
                                      </p:cBhvr>
                                      <p:rCtr x="1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180" grpId="0"/>
      <p:bldP spid="180"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Arrow Connector 66">
            <a:extLst>
              <a:ext uri="{FF2B5EF4-FFF2-40B4-BE49-F238E27FC236}">
                <a16:creationId xmlns:a16="http://schemas.microsoft.com/office/drawing/2014/main" id="{D7E19167-7856-46EF-A8E8-8467610CF8BA}"/>
              </a:ext>
            </a:extLst>
          </p:cNvPr>
          <p:cNvCxnSpPr>
            <a:cxnSpLocks/>
          </p:cNvCxnSpPr>
          <p:nvPr/>
        </p:nvCxnSpPr>
        <p:spPr>
          <a:xfrm>
            <a:off x="5432252" y="4246263"/>
            <a:ext cx="3533948" cy="782937"/>
          </a:xfrm>
          <a:prstGeom prst="bentConnector3">
            <a:avLst>
              <a:gd name="adj1" fmla="val 22508"/>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http://localhost:3500/v1.0/actors/MyActors/C/method/update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3521329" y="2534386"/>
            <a:ext cx="2059051"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2769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Determine actor node placement</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grpSp>
        <p:nvGrpSpPr>
          <p:cNvPr id="188" name="Group 187">
            <a:extLst>
              <a:ext uri="{FF2B5EF4-FFF2-40B4-BE49-F238E27FC236}">
                <a16:creationId xmlns:a16="http://schemas.microsoft.com/office/drawing/2014/main" id="{CF33A3D3-2F8A-4BE8-81AC-30CCDA82AA15}"/>
              </a:ext>
            </a:extLst>
          </p:cNvPr>
          <p:cNvGrpSpPr/>
          <p:nvPr/>
        </p:nvGrpSpPr>
        <p:grpSpPr>
          <a:xfrm>
            <a:off x="9461014" y="4165438"/>
            <a:ext cx="860276" cy="458573"/>
            <a:chOff x="9461014" y="4165438"/>
            <a:chExt cx="860276" cy="458573"/>
          </a:xfrm>
        </p:grpSpPr>
        <p:cxnSp>
          <p:nvCxnSpPr>
            <p:cNvPr id="186" name="Straight Arrow Connector 66">
              <a:extLst>
                <a:ext uri="{FF2B5EF4-FFF2-40B4-BE49-F238E27FC236}">
                  <a16:creationId xmlns:a16="http://schemas.microsoft.com/office/drawing/2014/main" id="{49C35CD8-72AE-4694-9C94-9FC680015902}"/>
                </a:ext>
              </a:extLst>
            </p:cNvPr>
            <p:cNvCxnSpPr>
              <a:cxnSpLocks/>
            </p:cNvCxnSpPr>
            <p:nvPr/>
          </p:nvCxnSpPr>
          <p:spPr>
            <a:xfrm rot="5400000" flipH="1" flipV="1">
              <a:off x="9750529" y="4053250"/>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6374392-711A-4A94-B315-28EA88FC822B}"/>
                </a:ext>
              </a:extLst>
            </p:cNvPr>
            <p:cNvSpPr txBox="1"/>
            <p:nvPr/>
          </p:nvSpPr>
          <p:spPr>
            <a:xfrm>
              <a:off x="9631969" y="4165438"/>
              <a:ext cx="442429" cy="1384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Allocate</a:t>
              </a:r>
            </a:p>
          </p:txBody>
        </p:sp>
      </p:grpSp>
      <p:grpSp>
        <p:nvGrpSpPr>
          <p:cNvPr id="191" name="Group 190">
            <a:extLst>
              <a:ext uri="{FF2B5EF4-FFF2-40B4-BE49-F238E27FC236}">
                <a16:creationId xmlns:a16="http://schemas.microsoft.com/office/drawing/2014/main" id="{17408366-32BA-40B0-922E-5B9736054426}"/>
              </a:ext>
            </a:extLst>
          </p:cNvPr>
          <p:cNvGrpSpPr/>
          <p:nvPr/>
        </p:nvGrpSpPr>
        <p:grpSpPr>
          <a:xfrm>
            <a:off x="6415504" y="5117527"/>
            <a:ext cx="2041328" cy="1300736"/>
            <a:chOff x="6384602" y="457440"/>
            <a:chExt cx="2041328" cy="1300736"/>
          </a:xfrm>
        </p:grpSpPr>
        <p:sp>
          <p:nvSpPr>
            <p:cNvPr id="192" name="TextBox 191">
              <a:extLst>
                <a:ext uri="{FF2B5EF4-FFF2-40B4-BE49-F238E27FC236}">
                  <a16:creationId xmlns:a16="http://schemas.microsoft.com/office/drawing/2014/main" id="{C93AF1C9-86CB-4512-A96D-4088FB7CEBD7}"/>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http://10.0.0.7:6005/update</a:t>
              </a:r>
            </a:p>
          </p:txBody>
        </p:sp>
        <p:sp>
          <p:nvSpPr>
            <p:cNvPr id="193" name="Rectangle 192">
              <a:extLst>
                <a:ext uri="{FF2B5EF4-FFF2-40B4-BE49-F238E27FC236}">
                  <a16:creationId xmlns:a16="http://schemas.microsoft.com/office/drawing/2014/main" id="{08469E47-6D86-4E90-86BF-21E60F827BDD}"/>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"speed":"3"</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Tree>
    <p:extLst>
      <p:ext uri="{BB962C8B-B14F-4D97-AF65-F5344CB8AC3E}">
        <p14:creationId xmlns:p14="http://schemas.microsoft.com/office/powerpoint/2010/main" val="46485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par>
                                <p:cTn id="8" presetID="10" presetClass="exit" presetSubtype="0" fill="hold" nodeType="withEffect">
                                  <p:stCondLst>
                                    <p:cond delay="0"/>
                                  </p:stCondLst>
                                  <p:childTnLst>
                                    <p:animEffect transition="out" filter="fade">
                                      <p:cBhvr>
                                        <p:cTn id="9" dur="500"/>
                                        <p:tgtEl>
                                          <p:spTgt spid="158"/>
                                        </p:tgtEl>
                                      </p:cBhvr>
                                    </p:animEffect>
                                    <p:set>
                                      <p:cBhvr>
                                        <p:cTn id="10" dur="1" fill="hold">
                                          <p:stCondLst>
                                            <p:cond delay="499"/>
                                          </p:stCondLst>
                                        </p:cTn>
                                        <p:tgtEl>
                                          <p:spTgt spid="1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ntr" presetSubtype="0" fill="hold" nodeType="withEffect">
                                  <p:stCondLst>
                                    <p:cond delay="5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42" presetClass="path" presetSubtype="0" decel="100000" fill="hold" nodeType="withEffect">
                                  <p:stCondLst>
                                    <p:cond delay="50"/>
                                  </p:stCondLst>
                                  <p:childTnLst>
                                    <p:animMotion origin="layout" path="M 4.16667E-6 -2.22222E-6 L 4.16667E-6 0.03773 " pathEditMode="relative" rAng="0" ptsTypes="AA">
                                      <p:cBhvr>
                                        <p:cTn id="18" dur="750" spd="-100000" fill="hold"/>
                                        <p:tgtEl>
                                          <p:spTgt spid="191"/>
                                        </p:tgtEl>
                                        <p:attrNameLst>
                                          <p:attrName>ppt_x</p:attrName>
                                          <p:attrName>ppt_y</p:attrName>
                                        </p:attrNameLst>
                                      </p:cBhvr>
                                      <p:rCtr x="0" y="1875"/>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10" presetClass="exit" presetSubtype="0" fill="hold" grpId="0" nodeType="with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8AC8C-EE2D-46B5-A9AA-AD60C3355FC2}"/>
              </a:ext>
            </a:extLst>
          </p:cNvPr>
          <p:cNvSpPr>
            <a:spLocks noGrp="1"/>
          </p:cNvSpPr>
          <p:nvPr>
            <p:ph type="title"/>
          </p:nvPr>
        </p:nvSpPr>
        <p:spPr>
          <a:xfrm>
            <a:off x="351356" y="404713"/>
            <a:ext cx="11018520" cy="553998"/>
          </a:xfrm>
        </p:spPr>
        <p:txBody>
          <a:bodyPr/>
          <a:lstStyle/>
          <a:p>
            <a:r>
              <a:rPr lang="en-US"/>
              <a:t>Actor Invocation</a:t>
            </a:r>
          </a:p>
        </p:txBody>
      </p:sp>
      <p:sp>
        <p:nvSpPr>
          <p:cNvPr id="5" name="Text Placeholder 4">
            <a:extLst>
              <a:ext uri="{FF2B5EF4-FFF2-40B4-BE49-F238E27FC236}">
                <a16:creationId xmlns:a16="http://schemas.microsoft.com/office/drawing/2014/main" id="{FC4298AE-6611-4EE5-B1B5-8398B1A5916F}"/>
              </a:ext>
            </a:extLst>
          </p:cNvPr>
          <p:cNvSpPr>
            <a:spLocks noGrp="1"/>
          </p:cNvSpPr>
          <p:nvPr>
            <p:ph type="body" sz="quarter" idx="10"/>
          </p:nvPr>
        </p:nvSpPr>
        <p:spPr>
          <a:xfrm>
            <a:off x="52731" y="1256304"/>
            <a:ext cx="11405937" cy="2923877"/>
          </a:xfrm>
        </p:spPr>
        <p:txBody>
          <a:bodyPr/>
          <a:lstStyle/>
          <a:p>
            <a:pPr defTabSz="932742">
              <a:spcAft>
                <a:spcPts val="0"/>
              </a:spcAft>
            </a:pPr>
            <a:r>
              <a:rPr lang="en-US" sz="2400" spc="-60">
                <a:ln w="3175">
                  <a:noFill/>
                </a:ln>
                <a:solidFill>
                  <a:schemeClr val="tx1"/>
                </a:solidFill>
                <a:latin typeface="+mn-lt"/>
                <a:cs typeface="+mn-cs"/>
              </a:rPr>
              <a:t>Standard actor API</a:t>
            </a:r>
          </a:p>
          <a:p>
            <a:pPr marL="0" indent="0">
              <a:spcAft>
                <a:spcPts val="1200"/>
              </a:spcAft>
              <a:buNone/>
            </a:pPr>
            <a:r>
              <a:rPr lang="nn-NO" sz="2400">
                <a:solidFill>
                  <a:schemeClr val="tx1"/>
                </a:solidFill>
                <a:latin typeface="Courier" pitchFamily="2" charset="0"/>
              </a:rPr>
              <a:t>  </a:t>
            </a:r>
            <a:r>
              <a:rPr lang="nn-NO" sz="2000">
                <a:solidFill>
                  <a:schemeClr val="accent1"/>
                </a:solidFill>
                <a:latin typeface="+mj-lt"/>
                <a:cs typeface="+mn-cs"/>
              </a:rPr>
              <a:t>http://localhost:3500/v1.0/actors/&lt;actorType&gt;/&lt;actorId&gt;/method/&lt;method&gt;</a:t>
            </a:r>
            <a:endParaRPr lang="en-US" sz="2000">
              <a:solidFill>
                <a:schemeClr val="accent1"/>
              </a:solidFill>
              <a:latin typeface="+mj-lt"/>
              <a:cs typeface="+mn-cs"/>
            </a:endParaRPr>
          </a:p>
          <a:p>
            <a:pPr>
              <a:spcAft>
                <a:spcPts val="1200"/>
              </a:spcAft>
            </a:pPr>
            <a:endParaRPr lang="en-US" sz="1600">
              <a:solidFill>
                <a:schemeClr val="accent1"/>
              </a:solidFill>
              <a:latin typeface="+mj-lt"/>
              <a:cs typeface="+mn-cs"/>
            </a:endParaRPr>
          </a:p>
          <a:p>
            <a:pPr>
              <a:spcAft>
                <a:spcPts val="1200"/>
              </a:spcAft>
            </a:pPr>
            <a:endParaRPr lang="en-US">
              <a:solidFill>
                <a:schemeClr val="tx1"/>
              </a:solidFill>
            </a:endParaRPr>
          </a:p>
          <a:p>
            <a:pPr marL="0" indent="0">
              <a:spcAft>
                <a:spcPts val="1200"/>
              </a:spcAft>
              <a:buNone/>
            </a:pPr>
            <a:endParaRPr lang="en-US">
              <a:solidFill>
                <a:schemeClr val="tx1"/>
              </a:solidFill>
            </a:endParaRPr>
          </a:p>
        </p:txBody>
      </p:sp>
      <p:sp>
        <p:nvSpPr>
          <p:cNvPr id="4" name="Rectangle 3">
            <a:extLst>
              <a:ext uri="{FF2B5EF4-FFF2-40B4-BE49-F238E27FC236}">
                <a16:creationId xmlns:a16="http://schemas.microsoft.com/office/drawing/2014/main" id="{78FE5D08-9CFD-4640-BB0D-4513DC35DFF6}"/>
              </a:ext>
            </a:extLst>
          </p:cNvPr>
          <p:cNvSpPr/>
          <p:nvPr/>
        </p:nvSpPr>
        <p:spPr>
          <a:xfrm>
            <a:off x="351356" y="2405489"/>
            <a:ext cx="6601487" cy="369332"/>
          </a:xfrm>
          <a:prstGeom prst="rect">
            <a:avLst/>
          </a:prstGeom>
        </p:spPr>
        <p:txBody>
          <a:bodyPr wrap="none">
            <a:spAutoFit/>
          </a:bodyPr>
          <a:lstStyle/>
          <a:p>
            <a:r>
              <a:rPr lang="en-US" sz="1800"/>
              <a:t>Invoke the </a:t>
            </a:r>
            <a:r>
              <a:rPr lang="en-US" sz="1800" b="1" i="1" err="1"/>
              <a:t>GetData</a:t>
            </a:r>
            <a:r>
              <a:rPr lang="en-US" sz="1800" i="1"/>
              <a:t> </a:t>
            </a:r>
            <a:r>
              <a:rPr lang="en-US" sz="1800"/>
              <a:t>method on </a:t>
            </a:r>
            <a:r>
              <a:rPr lang="en-US" sz="1800" b="1" i="1" err="1"/>
              <a:t>DemoActor</a:t>
            </a:r>
            <a:r>
              <a:rPr lang="en-US" sz="1800" b="1" i="1"/>
              <a:t> </a:t>
            </a:r>
            <a:r>
              <a:rPr lang="en-US" sz="1800"/>
              <a:t>actor</a:t>
            </a:r>
            <a:r>
              <a:rPr lang="en-US" sz="1800" i="1"/>
              <a:t> </a:t>
            </a:r>
            <a:r>
              <a:rPr lang="en-US" sz="1800"/>
              <a:t>with </a:t>
            </a:r>
            <a:r>
              <a:rPr lang="en-US" sz="1800" b="1" i="1"/>
              <a:t>id=</a:t>
            </a:r>
            <a:r>
              <a:rPr lang="en-US" sz="1800" b="1" i="1" err="1"/>
              <a:t>abc</a:t>
            </a:r>
            <a:endParaRPr lang="en-US" sz="1800" b="1" i="1"/>
          </a:p>
        </p:txBody>
      </p:sp>
      <p:sp>
        <p:nvSpPr>
          <p:cNvPr id="6" name="Rectangle 5">
            <a:extLst>
              <a:ext uri="{FF2B5EF4-FFF2-40B4-BE49-F238E27FC236}">
                <a16:creationId xmlns:a16="http://schemas.microsoft.com/office/drawing/2014/main" id="{5F119E32-5831-4312-BD0F-69E7BA4BF57B}"/>
              </a:ext>
            </a:extLst>
          </p:cNvPr>
          <p:cNvSpPr/>
          <p:nvPr/>
        </p:nvSpPr>
        <p:spPr>
          <a:xfrm>
            <a:off x="351356" y="5317432"/>
            <a:ext cx="11489288" cy="923330"/>
          </a:xfrm>
          <a:prstGeom prst="rect">
            <a:avLst/>
          </a:prstGeom>
        </p:spPr>
        <p:txBody>
          <a:bodyPr wrap="square">
            <a:spAutoFit/>
          </a:bodyPr>
          <a:lstStyle/>
          <a:p>
            <a:endParaRPr lang="en-US" sz="1800"/>
          </a:p>
          <a:p>
            <a:r>
              <a:rPr lang="en-US" sz="1800"/>
              <a:t>Invoke the </a:t>
            </a:r>
            <a:r>
              <a:rPr lang="en-US" sz="1800" b="1" i="1" err="1"/>
              <a:t>SaveData</a:t>
            </a:r>
            <a:r>
              <a:rPr lang="en-US" sz="1800" i="1"/>
              <a:t> </a:t>
            </a:r>
            <a:r>
              <a:rPr lang="en-US" sz="1800"/>
              <a:t>method on </a:t>
            </a:r>
            <a:r>
              <a:rPr lang="en-US" sz="1800" b="1" i="1" err="1"/>
              <a:t>DemoActor</a:t>
            </a:r>
            <a:r>
              <a:rPr lang="en-US" sz="1800" i="1"/>
              <a:t> </a:t>
            </a:r>
            <a:r>
              <a:rPr lang="en-US" sz="1800"/>
              <a:t>actor with </a:t>
            </a:r>
            <a:r>
              <a:rPr lang="en-US" sz="1800" b="1" i="1"/>
              <a:t>id=</a:t>
            </a:r>
            <a:r>
              <a:rPr lang="en-US" sz="1800" b="1" i="1" err="1"/>
              <a:t>abc</a:t>
            </a:r>
            <a:r>
              <a:rPr lang="en-US" sz="1800"/>
              <a:t>, providing values for </a:t>
            </a:r>
            <a:r>
              <a:rPr lang="en-US" sz="1800" err="1"/>
              <a:t>PropertyA</a:t>
            </a:r>
            <a:r>
              <a:rPr lang="en-US" sz="1800"/>
              <a:t> and </a:t>
            </a:r>
            <a:r>
              <a:rPr lang="en-US" sz="1800" err="1"/>
              <a:t>PropertyB</a:t>
            </a:r>
            <a:endParaRPr lang="en-US" sz="1800" b="1"/>
          </a:p>
          <a:p>
            <a:r>
              <a:rPr lang="en-US" sz="1800"/>
              <a:t>	</a:t>
            </a:r>
            <a:endParaRPr lang="en-US" sz="1800">
              <a:latin typeface="Courier" pitchFamily="2" charset="0"/>
            </a:endParaRPr>
          </a:p>
        </p:txBody>
      </p:sp>
      <p:pic>
        <p:nvPicPr>
          <p:cNvPr id="7" name="Picture 6">
            <a:extLst>
              <a:ext uri="{FF2B5EF4-FFF2-40B4-BE49-F238E27FC236}">
                <a16:creationId xmlns:a16="http://schemas.microsoft.com/office/drawing/2014/main" id="{FEAC1063-C37E-4896-831B-89DF14C1F30B}"/>
              </a:ext>
            </a:extLst>
          </p:cNvPr>
          <p:cNvPicPr>
            <a:picLocks noChangeAspect="1"/>
          </p:cNvPicPr>
          <p:nvPr/>
        </p:nvPicPr>
        <p:blipFill>
          <a:blip r:embed="rId2"/>
          <a:stretch>
            <a:fillRect/>
          </a:stretch>
        </p:blipFill>
        <p:spPr>
          <a:xfrm>
            <a:off x="351356" y="4375767"/>
            <a:ext cx="9867900" cy="990600"/>
          </a:xfrm>
          <a:prstGeom prst="rect">
            <a:avLst/>
          </a:prstGeom>
        </p:spPr>
      </p:pic>
      <p:pic>
        <p:nvPicPr>
          <p:cNvPr id="8" name="Picture 7">
            <a:extLst>
              <a:ext uri="{FF2B5EF4-FFF2-40B4-BE49-F238E27FC236}">
                <a16:creationId xmlns:a16="http://schemas.microsoft.com/office/drawing/2014/main" id="{B73D2AE4-3EDD-48D8-B8C2-DDB274E43057}"/>
              </a:ext>
            </a:extLst>
          </p:cNvPr>
          <p:cNvPicPr>
            <a:picLocks noChangeAspect="1"/>
          </p:cNvPicPr>
          <p:nvPr/>
        </p:nvPicPr>
        <p:blipFill>
          <a:blip r:embed="rId3"/>
          <a:stretch>
            <a:fillRect/>
          </a:stretch>
        </p:blipFill>
        <p:spPr>
          <a:xfrm>
            <a:off x="351356" y="2915393"/>
            <a:ext cx="8620125" cy="742950"/>
          </a:xfrm>
          <a:prstGeom prst="rect">
            <a:avLst/>
          </a:prstGeom>
        </p:spPr>
      </p:pic>
    </p:spTree>
    <p:extLst>
      <p:ext uri="{BB962C8B-B14F-4D97-AF65-F5344CB8AC3E}">
        <p14:creationId xmlns:p14="http://schemas.microsoft.com/office/powerpoint/2010/main" val="18972693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ASP.NET Core with Dapr</a:t>
            </a: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Tree>
    <p:extLst>
      <p:ext uri="{BB962C8B-B14F-4D97-AF65-F5344CB8AC3E}">
        <p14:creationId xmlns:p14="http://schemas.microsoft.com/office/powerpoint/2010/main" val="286788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A606E9-DC5F-4352-A65C-2148A1F7A8F5}"/>
              </a:ext>
            </a:extLst>
          </p:cNvPr>
          <p:cNvSpPr/>
          <p:nvPr/>
        </p:nvSpPr>
        <p:spPr bwMode="auto">
          <a:xfrm>
            <a:off x="1085845" y="1799748"/>
            <a:ext cx="10990729"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43" name="Rectangle 42">
            <a:extLst>
              <a:ext uri="{FF2B5EF4-FFF2-40B4-BE49-F238E27FC236}">
                <a16:creationId xmlns:a16="http://schemas.microsoft.com/office/drawing/2014/main" id="{A405CBD5-4F2C-4D7A-96F3-CDA7D2C52E4D}"/>
              </a:ext>
            </a:extLst>
          </p:cNvPr>
          <p:cNvSpPr/>
          <p:nvPr/>
        </p:nvSpPr>
        <p:spPr bwMode="auto">
          <a:xfrm>
            <a:off x="6496947" y="2392733"/>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408142" y="2376224"/>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020012" y="38250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867612" y="36726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312585" y="3737379"/>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525306" y="4356164"/>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02106" y="3531125"/>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715212" y="35202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115610" y="38322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719340" y="3469465"/>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599672" y="4024528"/>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140606" y="4050776"/>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553005" y="2908027"/>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092703" y="2905045"/>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092703" y="2918901"/>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4932115" y="2648027"/>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610" y="3636061"/>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616" y="3991710"/>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1885655" y="4701047"/>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782093" y="3851194"/>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001232" y="453972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534905" y="4086774"/>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870692" y="4334267"/>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6892333" y="367265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678051" y="347854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0" y="3938979"/>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531301" y="2430924"/>
            <a:ext cx="1068306"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 Pod</a:t>
            </a:r>
          </a:p>
        </p:txBody>
      </p:sp>
      <p:sp>
        <p:nvSpPr>
          <p:cNvPr id="46" name="Rectangle 45">
            <a:extLst>
              <a:ext uri="{FF2B5EF4-FFF2-40B4-BE49-F238E27FC236}">
                <a16:creationId xmlns:a16="http://schemas.microsoft.com/office/drawing/2014/main" id="{52E87717-D348-4B07-9A6C-11C789C58139}"/>
              </a:ext>
            </a:extLst>
          </p:cNvPr>
          <p:cNvSpPr/>
          <p:nvPr/>
        </p:nvSpPr>
        <p:spPr>
          <a:xfrm>
            <a:off x="1509745" y="2407088"/>
            <a:ext cx="1374095"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 Pod</a:t>
            </a:r>
          </a:p>
        </p:txBody>
      </p:sp>
      <p:pic>
        <p:nvPicPr>
          <p:cNvPr id="39" name="Picture 38">
            <a:extLst>
              <a:ext uri="{FF2B5EF4-FFF2-40B4-BE49-F238E27FC236}">
                <a16:creationId xmlns:a16="http://schemas.microsoft.com/office/drawing/2014/main" id="{F11FDA5B-88C9-4687-AB7A-BE34D12C929C}"/>
              </a:ext>
            </a:extLst>
          </p:cNvPr>
          <p:cNvPicPr>
            <a:picLocks noChangeAspect="1"/>
          </p:cNvPicPr>
          <p:nvPr/>
        </p:nvPicPr>
        <p:blipFill>
          <a:blip r:embed="rId9"/>
          <a:stretch>
            <a:fillRect/>
          </a:stretch>
        </p:blipFill>
        <p:spPr>
          <a:xfrm>
            <a:off x="11390797" y="1400743"/>
            <a:ext cx="775208" cy="775208"/>
          </a:xfrm>
          <a:prstGeom prst="rect">
            <a:avLst/>
          </a:prstGeom>
          <a:effectLst/>
        </p:spPr>
      </p:pic>
    </p:spTree>
    <p:extLst>
      <p:ext uri="{BB962C8B-B14F-4D97-AF65-F5344CB8AC3E}">
        <p14:creationId xmlns:p14="http://schemas.microsoft.com/office/powerpoint/2010/main" val="53996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
                <a:solidFill>
                  <a:schemeClr val="bg2"/>
                </a:solidFill>
                <a:latin typeface="+mj-lt"/>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9FF77FFA-2B96-4411-9E85-EB37B3215A7F}"/>
              </a:ext>
            </a:extLst>
          </p:cNvPr>
          <p:cNvGrpSpPr/>
          <p:nvPr/>
        </p:nvGrpSpPr>
        <p:grpSpPr>
          <a:xfrm>
            <a:off x="2901703" y="2763862"/>
            <a:ext cx="6619574" cy="580679"/>
            <a:chOff x="6318250" y="1242536"/>
            <a:chExt cx="6619574" cy="580679"/>
          </a:xfrm>
        </p:grpSpPr>
        <p:sp>
          <p:nvSpPr>
            <p:cNvPr id="33" name="TextBox 32">
              <a:extLst>
                <a:ext uri="{FF2B5EF4-FFF2-40B4-BE49-F238E27FC236}">
                  <a16:creationId xmlns:a16="http://schemas.microsoft.com/office/drawing/2014/main" id="{E2753BD1-8766-4E3B-91A7-491E264548C5}"/>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8"/>
                </a:rPr>
                <a:t>https://github.com/dapr/dapr#community</a:t>
              </a:r>
              <a:endParaRPr lang="en-US" sz="2000">
                <a:solidFill>
                  <a:schemeClr val="accent1"/>
                </a:solidFill>
              </a:endParaRPr>
            </a:p>
          </p:txBody>
        </p:sp>
        <p:pic>
          <p:nvPicPr>
            <p:cNvPr id="34" name="Picture 2" descr="See the source image">
              <a:extLst>
                <a:ext uri="{FF2B5EF4-FFF2-40B4-BE49-F238E27FC236}">
                  <a16:creationId xmlns:a16="http://schemas.microsoft.com/office/drawing/2014/main" id="{7AB28687-7021-4116-8943-3EA2FC8B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473268B-7A1E-4A1C-AF6F-EAC1E8EE808B}"/>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4F2D08-2C5E-45D6-8198-15402A8C0845}"/>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4.79167E-6 -3.7037E-7 L 4.79167E-6 0.03773 " pathEditMode="relative" rAng="0" ptsTypes="AA">
                                      <p:cBhvr>
                                        <p:cTn id="29" dur="750" spd="-100000" fill="hold"/>
                                        <p:tgtEl>
                                          <p:spTgt spid="3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a:t>State of Enterprise Developers</a:t>
            </a: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4997449" y="1691004"/>
            <a:ext cx="7357829" cy="738664"/>
          </a:xfrm>
        </p:spPr>
        <p:txBody>
          <a:bodyPr anchor="ctr" anchorCtr="0"/>
          <a:lstStyle/>
          <a:p>
            <a:pPr marL="0" indent="0">
              <a:spcAft>
                <a:spcPts val="1200"/>
              </a:spcAft>
              <a:buNone/>
            </a:pPr>
            <a:r>
              <a:rPr lang="en-US" sz="2400"/>
              <a:t>Being asked to develop resilient, scalable, microservice-based apps </a:t>
            </a:r>
            <a:r>
              <a:rPr lang="en-US" sz="2400">
                <a:solidFill>
                  <a:schemeClr val="tx1"/>
                </a:solidFill>
              </a:rPr>
              <a:t>that interact with services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1">
            <a:extLst>
              <a:ext uri="{FF2B5EF4-FFF2-40B4-BE49-F238E27FC236}">
                <a16:creationId xmlns:a16="http://schemas.microsoft.com/office/drawing/2014/main" id="{F6E26C2D-23E5-46D4-AF40-64A861F73AD3}"/>
              </a:ext>
            </a:extLst>
          </p:cNvPr>
          <p:cNvSpPr txBox="1">
            <a:spLocks/>
          </p:cNvSpPr>
          <p:nvPr/>
        </p:nvSpPr>
        <p:spPr>
          <a:xfrm>
            <a:off x="4997450" y="2864721"/>
            <a:ext cx="688975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1200"/>
              </a:spcAft>
              <a:buNone/>
            </a:pPr>
            <a:r>
              <a:rPr lang="en-US" sz="2400">
                <a:solidFill>
                  <a:schemeClr val="tx1"/>
                </a:solidFill>
              </a:rPr>
              <a:t>Increasingly polyglot. </a:t>
            </a:r>
            <a:r>
              <a:rPr lang="en-US" sz="2400">
                <a:gradFill>
                  <a:gsLst>
                    <a:gs pos="1250">
                      <a:srgbClr val="000000"/>
                    </a:gs>
                    <a:gs pos="100000">
                      <a:srgbClr val="000000"/>
                    </a:gs>
                  </a:gsLst>
                  <a:lin ang="5400000" scaled="0"/>
                </a:gradFill>
                <a:latin typeface="Segoe UI"/>
              </a:rPr>
              <a:t>W</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rite in many languages. </a:t>
            </a:r>
          </a:p>
        </p:txBody>
      </p:sp>
      <p:sp>
        <p:nvSpPr>
          <p:cNvPr id="7" name="Content Placeholder 1">
            <a:extLst>
              <a:ext uri="{FF2B5EF4-FFF2-40B4-BE49-F238E27FC236}">
                <a16:creationId xmlns:a16="http://schemas.microsoft.com/office/drawing/2014/main" id="{CC89635F-51F6-4AE8-A5EE-4BC8C7F2A306}"/>
              </a:ext>
            </a:extLst>
          </p:cNvPr>
          <p:cNvSpPr txBox="1">
            <a:spLocks/>
          </p:cNvSpPr>
          <p:nvPr/>
        </p:nvSpPr>
        <p:spPr>
          <a:xfrm>
            <a:off x="4997450" y="3669106"/>
            <a:ext cx="613410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They want to leverage existing code</a:t>
            </a:r>
          </a:p>
        </p:txBody>
      </p:sp>
      <p:sp>
        <p:nvSpPr>
          <p:cNvPr id="8" name="Content Placeholder 1">
            <a:extLst>
              <a:ext uri="{FF2B5EF4-FFF2-40B4-BE49-F238E27FC236}">
                <a16:creationId xmlns:a16="http://schemas.microsoft.com/office/drawing/2014/main" id="{B00B2280-C9DB-4E5F-A809-B861D57C3A3C}"/>
              </a:ext>
            </a:extLst>
          </p:cNvPr>
          <p:cNvSpPr txBox="1">
            <a:spLocks/>
          </p:cNvSpPr>
          <p:nvPr/>
        </p:nvSpPr>
        <p:spPr>
          <a:xfrm>
            <a:off x="4997450" y="4473490"/>
            <a:ext cx="6134100"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a:t>
            </a:r>
            <a:r>
              <a:rPr lang="en-US" sz="2400" noProof="0">
                <a:gradFill>
                  <a:gsLst>
                    <a:gs pos="1250">
                      <a:srgbClr val="000000"/>
                    </a:gs>
                    <a:gs pos="100000">
                      <a:srgbClr val="000000"/>
                    </a:gs>
                  </a:gsLst>
                  <a:lin ang="5400000" scaled="0"/>
                </a:gradFill>
                <a:latin typeface="Segoe UI"/>
              </a:rPr>
              <a:t>workflows and </a:t>
            </a:r>
            <a:r>
              <a:rPr lang="en-US" sz="2400">
                <a:gradFill>
                  <a:gsLst>
                    <a:gs pos="1250">
                      <a:srgbClr val="000000"/>
                    </a:gs>
                    <a:gs pos="100000">
                      <a:srgbClr val="000000"/>
                    </a:gs>
                  </a:gsLst>
                  <a:lin ang="5400000" scaled="0"/>
                </a:gradFill>
                <a:latin typeface="Segoe UI"/>
              </a:rPr>
              <a:t>a</a:t>
            </a:r>
            <a:r>
              <a:rPr kumimoji="0" lang="en-US" sz="24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ctors</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are powerful programming models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1.45833E-6 -1.48148E-6 L 1.45833E-6 0.0257 " pathEditMode="relative" rAng="0" ptsTypes="AA">
                                      <p:cBhvr>
                                        <p:cTn id="19" dur="500" spd="-100000" fill="hold"/>
                                        <p:tgtEl>
                                          <p:spTgt spid="2"/>
                                        </p:tgtEl>
                                        <p:attrNameLst>
                                          <p:attrName>ppt_x</p:attrName>
                                          <p:attrName>ppt_y</p:attrName>
                                        </p:attrNameLst>
                                      </p:cBhvr>
                                      <p:rCtr x="0" y="12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2.08333E-6 4.07407E-6 L 2.08333E-6 0.02569 " pathEditMode="relative" rAng="0" ptsTypes="AA">
                                      <p:cBhvr>
                                        <p:cTn id="26" dur="500" spd="-100000" fill="hold"/>
                                        <p:tgtEl>
                                          <p:spTgt spid="5"/>
                                        </p:tgtEl>
                                        <p:attrNameLst>
                                          <p:attrName>ppt_x</p:attrName>
                                          <p:attrName>ppt_y</p:attrName>
                                        </p:attrNameLst>
                                      </p:cBhvr>
                                      <p:rCtr x="0" y="127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grpId="1" nodeType="withEffect">
                                  <p:stCondLst>
                                    <p:cond delay="0"/>
                                  </p:stCondLst>
                                  <p:childTnLst>
                                    <p:animMotion origin="layout" path="M 1.66667E-6 4.44444E-6 L 1.66667E-6 0.02569 " pathEditMode="relative" rAng="0" ptsTypes="AA">
                                      <p:cBhvr>
                                        <p:cTn id="33" dur="500" spd="-100000" fill="hold"/>
                                        <p:tgtEl>
                                          <p:spTgt spid="7"/>
                                        </p:tgtEl>
                                        <p:attrNameLst>
                                          <p:attrName>ppt_x</p:attrName>
                                          <p:attrName>ppt_y</p:attrName>
                                        </p:attrNameLst>
                                      </p:cBhvr>
                                      <p:rCtr x="0" y="127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42" presetClass="path" presetSubtype="0" decel="100000" fill="hold" grpId="1" nodeType="withEffect">
                                  <p:stCondLst>
                                    <p:cond delay="0"/>
                                  </p:stCondLst>
                                  <p:childTnLst>
                                    <p:animMotion origin="layout" path="M 1.66667E-6 1.48148E-6 L 1.66667E-6 0.02569 " pathEditMode="relative" rAng="0" ptsTypes="AA">
                                      <p:cBhvr>
                                        <p:cTn id="40"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5" grpId="0"/>
      <p:bldP spid="5" grpId="1"/>
      <p:bldP spid="7" grpId="0"/>
      <p:bldP spid="7" grpId="1"/>
      <p:bldP spid="8" grpId="0"/>
      <p:bldP spid="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3770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a:t>What is holding</a:t>
            </a:r>
            <a:br>
              <a:rPr lang="en-US"/>
            </a:br>
            <a:r>
              <a:rPr lang="en-US"/>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C19FB9D-CD8C-4040-9E5D-E7EA5DFF39A8}"/>
              </a:ext>
            </a:extLst>
          </p:cNvPr>
          <p:cNvPicPr>
            <a:picLocks noChangeAspect="1"/>
          </p:cNvPicPr>
          <p:nvPr/>
        </p:nvPicPr>
        <p:blipFill rotWithShape="1">
          <a:blip r:embed="rId3"/>
          <a:srcRect t="1068" r="4580" b="33966"/>
          <a:stretch/>
        </p:blipFill>
        <p:spPr>
          <a:xfrm>
            <a:off x="583406" y="422368"/>
            <a:ext cx="5399960" cy="2849313"/>
          </a:xfrm>
          <a:prstGeom prst="rect">
            <a:avLst/>
          </a:prstGeom>
          <a:effectLst>
            <a:outerShdw blurRad="152400" sx="102000" sy="102000" algn="ctr" rotWithShape="0">
              <a:schemeClr val="accent6">
                <a:alpha val="50000"/>
              </a:schemeClr>
            </a:outerShdw>
          </a:effectLst>
        </p:spPr>
      </p:pic>
      <p:pic>
        <p:nvPicPr>
          <p:cNvPr id="8" name="Picture 7" descr="A screenshot of a social media post&#10;&#10;Description automatically generated">
            <a:extLst>
              <a:ext uri="{FF2B5EF4-FFF2-40B4-BE49-F238E27FC236}">
                <a16:creationId xmlns:a16="http://schemas.microsoft.com/office/drawing/2014/main" id="{DED08A92-351F-43B3-B630-FFAE7799EAE5}"/>
              </a:ext>
            </a:extLst>
          </p:cNvPr>
          <p:cNvPicPr>
            <a:picLocks noChangeAspect="1"/>
          </p:cNvPicPr>
          <p:nvPr/>
        </p:nvPicPr>
        <p:blipFill rotWithShape="1">
          <a:blip r:embed="rId4"/>
          <a:srcRect t="994" r="2871" b="38417"/>
          <a:stretch/>
        </p:blipFill>
        <p:spPr>
          <a:xfrm>
            <a:off x="6194565" y="422368"/>
            <a:ext cx="5404373" cy="2849313"/>
          </a:xfrm>
          <a:prstGeom prst="rect">
            <a:avLst/>
          </a:prstGeom>
          <a:effectLst>
            <a:outerShdw blurRad="152400" sx="102000" sy="102000" algn="ctr" rotWithShape="0">
              <a:schemeClr val="accent6">
                <a:alpha val="50000"/>
              </a:schemeClr>
            </a:outerShdw>
          </a:effectLst>
        </p:spPr>
      </p:pic>
      <p:pic>
        <p:nvPicPr>
          <p:cNvPr id="7" name="Picture 6" descr="A screenshot of a cell phone&#10;&#10;Description automatically generated">
            <a:extLst>
              <a:ext uri="{FF2B5EF4-FFF2-40B4-BE49-F238E27FC236}">
                <a16:creationId xmlns:a16="http://schemas.microsoft.com/office/drawing/2014/main" id="{5695107D-7EEF-4E00-BADE-ECCA9A61AE3E}"/>
              </a:ext>
            </a:extLst>
          </p:cNvPr>
          <p:cNvPicPr>
            <a:picLocks noChangeAspect="1"/>
          </p:cNvPicPr>
          <p:nvPr/>
        </p:nvPicPr>
        <p:blipFill rotWithShape="1">
          <a:blip r:embed="rId5"/>
          <a:srcRect r="2773" b="36636"/>
          <a:stretch/>
        </p:blipFill>
        <p:spPr>
          <a:xfrm>
            <a:off x="583406" y="3467811"/>
            <a:ext cx="5399960" cy="2967822"/>
          </a:xfrm>
          <a:prstGeom prst="rect">
            <a:avLst/>
          </a:prstGeom>
          <a:effectLst>
            <a:outerShdw blurRad="152400" sx="102000" sy="102000" algn="ctr" rotWithShape="0">
              <a:schemeClr val="accent6">
                <a:alpha val="50000"/>
              </a:schemeClr>
            </a:outerShdw>
          </a:effectLst>
        </p:spPr>
      </p:pic>
      <p:pic>
        <p:nvPicPr>
          <p:cNvPr id="5" name="Picture 4">
            <a:extLst>
              <a:ext uri="{FF2B5EF4-FFF2-40B4-BE49-F238E27FC236}">
                <a16:creationId xmlns:a16="http://schemas.microsoft.com/office/drawing/2014/main" id="{8B70889D-24F6-4B93-B325-6E17F880F1EA}"/>
              </a:ext>
            </a:extLst>
          </p:cNvPr>
          <p:cNvPicPr>
            <a:picLocks noChangeAspect="1"/>
          </p:cNvPicPr>
          <p:nvPr/>
        </p:nvPicPr>
        <p:blipFill rotWithShape="1">
          <a:blip r:embed="rId6"/>
          <a:srcRect b="17168"/>
          <a:stretch/>
        </p:blipFill>
        <p:spPr>
          <a:xfrm>
            <a:off x="6194565" y="3467811"/>
            <a:ext cx="5399960" cy="2967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80447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algn="ctr">
              <a:spcAft>
                <a:spcPts val="1200"/>
              </a:spcAft>
            </a:pPr>
            <a:r>
              <a:rPr lang="en-US" sz="1400" b="1">
                <a:gradFill>
                  <a:gsLst>
                    <a:gs pos="2917">
                      <a:schemeClr val="tx1"/>
                    </a:gs>
                    <a:gs pos="30000">
                      <a:schemeClr val="tx1"/>
                    </a:gs>
                  </a:gsLst>
                  <a:lin ang="5400000" scaled="0"/>
                </a:gradFill>
              </a:rPr>
              <a:t>54 External Contributors</a:t>
            </a:r>
          </a:p>
          <a:p>
            <a:pPr algn="ctr">
              <a:spcAft>
                <a:spcPts val="1200"/>
              </a:spcAft>
            </a:pPr>
            <a:r>
              <a:rPr lang="en-US" sz="1400" b="1">
                <a:gradFill>
                  <a:gsLst>
                    <a:gs pos="2917">
                      <a:schemeClr val="tx1"/>
                    </a:gs>
                    <a:gs pos="30000">
                      <a:schemeClr val="tx1"/>
                    </a:gs>
                  </a:gsLst>
                  <a:lin ang="5400000" scaled="0"/>
                </a:gradFill>
              </a:rPr>
              <a:t>28 new components added since launch</a:t>
            </a:r>
          </a:p>
          <a:p>
            <a:pPr algn="ctr">
              <a:spcAft>
                <a:spcPts val="1200"/>
              </a:spcAft>
            </a:pPr>
            <a:r>
              <a:rPr lang="en-US" sz="1400" b="1">
                <a:gradFill>
                  <a:gsLst>
                    <a:gs pos="2917">
                      <a:schemeClr val="tx1"/>
                    </a:gs>
                    <a:gs pos="30000">
                      <a:schemeClr val="tx1"/>
                    </a:gs>
                  </a:gsLst>
                  <a:lin ang="5400000" scaled="0"/>
                </a:gradFill>
              </a:rPr>
              <a:t>5.7k GitHub stars in under 5 months</a:t>
            </a:r>
          </a:p>
          <a:p>
            <a:pPr algn="ctr">
              <a:spcAft>
                <a:spcPts val="1200"/>
              </a:spcAft>
            </a:pPr>
            <a:r>
              <a:rPr lang="en-US" sz="1400" b="1">
                <a:gradFill>
                  <a:gsLst>
                    <a:gs pos="2917">
                      <a:schemeClr val="tx1"/>
                    </a:gs>
                    <a:gs pos="30000">
                      <a:schemeClr val="tx1"/>
                    </a:gs>
                  </a:gsLst>
                  <a:lin ang="5400000" scaled="0"/>
                </a:gradFill>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7"/>
                </a:rPr>
                <a:t>https://github.com/dapr/dapr#community</a:t>
              </a:r>
              <a:endParaRPr lang="en-US" sz="2000">
                <a:solidFill>
                  <a:schemeClr val="accent1"/>
                </a:solidFill>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0D0F-206E-4986-82DD-CCB42FDA5FF4}"/>
              </a:ext>
            </a:extLst>
          </p:cNvPr>
          <p:cNvSpPr>
            <a:spLocks noGrp="1"/>
          </p:cNvSpPr>
          <p:nvPr>
            <p:ph type="title"/>
          </p:nvPr>
        </p:nvSpPr>
        <p:spPr>
          <a:xfrm>
            <a:off x="281260" y="415455"/>
            <a:ext cx="11018520" cy="553998"/>
          </a:xfrm>
        </p:spPr>
        <p:txBody>
          <a:bodyPr/>
          <a:lstStyle/>
          <a:p>
            <a:r>
              <a:rPr lang="en-US"/>
              <a:t>Where to Learn Dapr?</a:t>
            </a:r>
          </a:p>
        </p:txBody>
      </p:sp>
      <p:pic>
        <p:nvPicPr>
          <p:cNvPr id="50" name="Picture 49">
            <a:extLst>
              <a:ext uri="{FF2B5EF4-FFF2-40B4-BE49-F238E27FC236}">
                <a16:creationId xmlns:a16="http://schemas.microsoft.com/office/drawing/2014/main" id="{CA1A637C-C1FB-4738-901F-88028667090A}"/>
              </a:ext>
            </a:extLst>
          </p:cNvPr>
          <p:cNvPicPr>
            <a:picLocks noChangeAspect="1"/>
          </p:cNvPicPr>
          <p:nvPr/>
        </p:nvPicPr>
        <p:blipFill>
          <a:blip r:embed="rId3"/>
          <a:stretch>
            <a:fillRect/>
          </a:stretch>
        </p:blipFill>
        <p:spPr>
          <a:xfrm>
            <a:off x="1609318" y="1265906"/>
            <a:ext cx="4753786" cy="2508474"/>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2D42F56-ECDC-4074-8389-5516DCD9D9B3}"/>
              </a:ext>
            </a:extLst>
          </p:cNvPr>
          <p:cNvSpPr/>
          <p:nvPr/>
        </p:nvSpPr>
        <p:spPr>
          <a:xfrm>
            <a:off x="5020712" y="430844"/>
            <a:ext cx="6890028" cy="523220"/>
          </a:xfrm>
          <a:prstGeom prst="rect">
            <a:avLst/>
          </a:prstGeom>
        </p:spPr>
        <p:txBody>
          <a:bodyPr wrap="none">
            <a:spAutoFit/>
          </a:bodyPr>
          <a:lstStyle/>
          <a:p>
            <a:r>
              <a:rPr lang="en-US" sz="2800">
                <a:hlinkClick r:id="rId4"/>
              </a:rPr>
              <a:t>https://github.com/dapr/dapr#community</a:t>
            </a:r>
            <a:endParaRPr lang="en-US" sz="2800"/>
          </a:p>
        </p:txBody>
      </p:sp>
      <p:pic>
        <p:nvPicPr>
          <p:cNvPr id="55" name="Picture 54">
            <a:extLst>
              <a:ext uri="{FF2B5EF4-FFF2-40B4-BE49-F238E27FC236}">
                <a16:creationId xmlns:a16="http://schemas.microsoft.com/office/drawing/2014/main" id="{8BC401A0-0FEC-48E4-8C33-21CD9F1E2A3C}"/>
              </a:ext>
            </a:extLst>
          </p:cNvPr>
          <p:cNvPicPr>
            <a:picLocks noChangeAspect="1"/>
          </p:cNvPicPr>
          <p:nvPr/>
        </p:nvPicPr>
        <p:blipFill>
          <a:blip r:embed="rId5"/>
          <a:stretch>
            <a:fillRect/>
          </a:stretch>
        </p:blipFill>
        <p:spPr>
          <a:xfrm>
            <a:off x="6555372" y="1265907"/>
            <a:ext cx="4446023" cy="2508474"/>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673F57DE-ED85-4974-924F-DC91E0AD8827}"/>
              </a:ext>
            </a:extLst>
          </p:cNvPr>
          <p:cNvPicPr>
            <a:picLocks noChangeAspect="1"/>
          </p:cNvPicPr>
          <p:nvPr/>
        </p:nvPicPr>
        <p:blipFill>
          <a:blip r:embed="rId6"/>
          <a:stretch>
            <a:fillRect/>
          </a:stretch>
        </p:blipFill>
        <p:spPr>
          <a:xfrm>
            <a:off x="1609318" y="3930993"/>
            <a:ext cx="4753786" cy="2683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5CE52E9-3AE7-47F1-A428-F9D56E407B2E}"/>
              </a:ext>
            </a:extLst>
          </p:cNvPr>
          <p:cNvPicPr>
            <a:picLocks noChangeAspect="1"/>
          </p:cNvPicPr>
          <p:nvPr/>
        </p:nvPicPr>
        <p:blipFill rotWithShape="1">
          <a:blip r:embed="rId7"/>
          <a:srcRect b="19801"/>
          <a:stretch/>
        </p:blipFill>
        <p:spPr>
          <a:xfrm>
            <a:off x="6552041" y="3930993"/>
            <a:ext cx="4449354" cy="2683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03172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f17235b-9acb-46a0-9bab-191948f29495&quot;,&quot;TimeStamp&quot;:&quot;2019-04-20T10:49:01.7307675+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2095</Words>
  <Application>Microsoft Office PowerPoint</Application>
  <PresentationFormat>Widescreen</PresentationFormat>
  <Paragraphs>581</Paragraphs>
  <Slides>40</Slides>
  <Notes>17</Notes>
  <HiddenSlides>4</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40</vt:i4>
      </vt:variant>
    </vt:vector>
  </HeadingPairs>
  <TitlesOfParts>
    <vt:vector size="56" baseType="lpstr">
      <vt:lpstr>-apple-system</vt:lpstr>
      <vt:lpstr>Arial</vt:lpstr>
      <vt:lpstr>Calibri</vt:lpstr>
      <vt:lpstr>Calibri Light</vt:lpstr>
      <vt:lpstr>Consolas</vt:lpstr>
      <vt:lpstr>Courier</vt:lpstr>
      <vt:lpstr>Helvetica</vt:lpstr>
      <vt:lpstr>Segoe UI</vt:lpstr>
      <vt:lpstr>Segoe UI Light</vt:lpstr>
      <vt:lpstr>Segoe UI Semibold</vt:lpstr>
      <vt:lpstr>Segoe UI Semilight</vt:lpstr>
      <vt:lpstr>Wingdings</vt:lpstr>
      <vt:lpstr>1_9-51056_Build 2019 Keynote_Light Gray Template</vt:lpstr>
      <vt:lpstr>9-51056_Build 2019 Keynote_Light Gray Template</vt:lpstr>
      <vt:lpstr>9-51120_Microsoft_Ready_Template_Light</vt:lpstr>
      <vt:lpstr>Connect_2016_Template_Light</vt:lpstr>
      <vt:lpstr>PowerPoint Presentation</vt:lpstr>
      <vt:lpstr>Dapr Run Microservices in Azure without SDKs or vendor lock-in</vt:lpstr>
      <vt:lpstr>Goals</vt:lpstr>
      <vt:lpstr>State of Enterprise Developers</vt:lpstr>
      <vt:lpstr>What is holding microservice development back?</vt:lpstr>
      <vt:lpstr>PowerPoint Presentation</vt:lpstr>
      <vt:lpstr>PowerPoint Presentation</vt:lpstr>
      <vt:lpstr>PowerPoint Presentation</vt:lpstr>
      <vt:lpstr>Where to Learn Dapr?</vt:lpstr>
      <vt:lpstr>Dapr Goals</vt:lpstr>
      <vt:lpstr>Application Types</vt:lpstr>
      <vt:lpstr>PowerPoint Presentation</vt:lpstr>
      <vt:lpstr>PowerPoint Presentation</vt:lpstr>
      <vt:lpstr>PowerPoint Presentation</vt:lpstr>
      <vt:lpstr>PowerPoint Presentation</vt:lpstr>
      <vt:lpstr>Common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Actor Invocation</vt:lpstr>
      <vt:lpstr>PowerPoint Presentation</vt:lpstr>
      <vt:lpstr>Dapr and Azure Functions</vt:lpstr>
      <vt:lpstr>PowerPoint Presentation</vt:lpstr>
      <vt:lpstr>Get involved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2020-04-19T14:34:33Z</dcterms:modified>
</cp:coreProperties>
</file>